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2A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407" autoAdjust="0"/>
  </p:normalViewPr>
  <p:slideViewPr>
    <p:cSldViewPr>
      <p:cViewPr>
        <p:scale>
          <a:sx n="50" d="100"/>
          <a:sy n="50" d="100"/>
        </p:scale>
        <p:origin x="-2299" y="-168"/>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2FC725-41FE-4F5A-A67F-36AFBF64F25F}" type="datetimeFigureOut">
              <a:rPr lang="en-US" smtClean="0"/>
              <a:t>9/18/2016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FCC615-E5E4-46A3-8DBB-77FC7D9C8DC2}" type="slidenum">
              <a:rPr lang="en-US" smtClean="0"/>
              <a:t>‹#›</a:t>
            </a:fld>
            <a:endParaRPr lang="en-US"/>
          </a:p>
        </p:txBody>
      </p:sp>
    </p:spTree>
    <p:extLst>
      <p:ext uri="{BB962C8B-B14F-4D97-AF65-F5344CB8AC3E}">
        <p14:creationId xmlns:p14="http://schemas.microsoft.com/office/powerpoint/2010/main" val="83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86C35-F5AE-4040-8881-DDF1E67B5F92}" type="slidenum">
              <a:rPr lang="en-US" smtClean="0"/>
              <a:t>1</a:t>
            </a:fld>
            <a:endParaRPr lang="en-US" dirty="0"/>
          </a:p>
        </p:txBody>
      </p:sp>
    </p:spTree>
    <p:extLst>
      <p:ext uri="{BB962C8B-B14F-4D97-AF65-F5344CB8AC3E}">
        <p14:creationId xmlns:p14="http://schemas.microsoft.com/office/powerpoint/2010/main" val="748586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Note that for complex /</a:t>
            </a:r>
            <a:r>
              <a:rPr lang="en-US" sz="1200" baseline="0" dirty="0" smtClean="0"/>
              <a:t> </a:t>
            </a:r>
            <a:r>
              <a:rPr lang="en-US" sz="1200" dirty="0" err="1" smtClean="0"/>
              <a:t>multigenic</a:t>
            </a:r>
            <a:r>
              <a:rPr lang="en-US" sz="1200" baseline="0" dirty="0" smtClean="0"/>
              <a:t> </a:t>
            </a:r>
            <a:r>
              <a:rPr lang="en-US" sz="1200" dirty="0" smtClean="0"/>
              <a:t>genotypes, it is typically not apparent which single variant/gene causes a given phenotype associated with the genotype. So phenotypes will in most cases not get propagated to  separate variants/genes, unless there is corroborating evidence that they alone are causative for the phenotype.  Heuristic algorithms are applied to determine when propagation to single variants/genes is acceptable.</a:t>
            </a: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10</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An example of propagation ‘up’ (and ‘down’) a genotype – for a </a:t>
            </a:r>
            <a:r>
              <a:rPr lang="en-US" sz="2000" dirty="0" err="1" smtClean="0"/>
              <a:t>wormbase</a:t>
            </a:r>
            <a:r>
              <a:rPr lang="en-US" sz="2000" dirty="0" smtClean="0"/>
              <a:t> G-P annotation made at the level of the variant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 As with propagation down from complex / </a:t>
            </a:r>
            <a:r>
              <a:rPr lang="en-US" sz="2000" dirty="0" err="1" smtClean="0"/>
              <a:t>multigenic</a:t>
            </a:r>
            <a:r>
              <a:rPr lang="en-US" sz="2000" dirty="0" smtClean="0"/>
              <a:t> genotypes, caution must be taken to consider genetic interactions when propagating up to complex genotypes that contain variants in addition to the  annotated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11</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core genotype partonomy is</a:t>
            </a:r>
            <a:r>
              <a:rPr lang="en-US" baseline="0" dirty="0" smtClean="0"/>
              <a:t> complemented by additional content that supports complete description of G2P associations..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Shown here is an abstract view of the design patterns it supports in modeling data ingested as </a:t>
            </a:r>
            <a:r>
              <a:rPr lang="en-US" baseline="0" dirty="0" err="1" smtClean="0"/>
              <a:t>rdf</a:t>
            </a:r>
            <a:r>
              <a:rPr lang="en-US" baseline="0" dirty="0" smtClean="0"/>
              <a:t> into the Monarch ‘SciGraph’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Above is a </a:t>
            </a:r>
            <a:r>
              <a:rPr lang="en-US" b="0" baseline="0" dirty="0" smtClean="0"/>
              <a:t>30000 </a:t>
            </a:r>
            <a:r>
              <a:rPr lang="en-US" b="0" baseline="0" dirty="0" err="1" smtClean="0"/>
              <a:t>ft</a:t>
            </a:r>
            <a:r>
              <a:rPr lang="en-US" b="0" baseline="0" dirty="0" smtClean="0"/>
              <a:t> view to </a:t>
            </a:r>
            <a:r>
              <a:rPr lang="en-US" baseline="0" dirty="0" smtClean="0"/>
              <a:t>give a sense of coverage – shown here colored according to different topics or ‘</a:t>
            </a:r>
            <a:r>
              <a:rPr lang="en-US" b="0" baseline="0" dirty="0" smtClean="0"/>
              <a:t>motifs’.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core are the intrinsic and extrinsic genotype partonomies (green) representing the elements of genetic variation to which phenotypes and diseases are annotated.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remaining patterns represent the association itself which is modeled according to the OBAN reification model (blue), its contextualizing environment (purple) and developmental stage (brown) information, evidence and provenance related metadata for the association (orange), and metadata about the genes affected in the genotype (red)</a:t>
            </a:r>
          </a:p>
        </p:txBody>
      </p:sp>
      <p:sp>
        <p:nvSpPr>
          <p:cNvPr id="4" name="Slide Number Placeholder 3"/>
          <p:cNvSpPr>
            <a:spLocks noGrp="1"/>
          </p:cNvSpPr>
          <p:nvPr>
            <p:ph type="sldNum" sz="quarter" idx="10"/>
          </p:nvPr>
        </p:nvSpPr>
        <p:spPr/>
        <p:txBody>
          <a:bodyPr/>
          <a:lstStyle/>
          <a:p>
            <a:fld id="{92644BE5-309E-4CF0-9415-E3A0F0FFD7BB}" type="slidenum">
              <a:rPr lang="en-US" smtClean="0"/>
              <a:t>12</a:t>
            </a:fld>
            <a:endParaRPr lang="en-US"/>
          </a:p>
        </p:txBody>
      </p:sp>
    </p:spTree>
    <p:extLst>
      <p:ext uri="{BB962C8B-B14F-4D97-AF65-F5344CB8AC3E}">
        <p14:creationId xmlns:p14="http://schemas.microsoft.com/office/powerpoint/2010/main" val="2562920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 Note that we are  refining our representation of transgenes – an ongoing area of  work in collaboration with other model organism databases.</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13</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 Note that we are  refining our representation of transgenes – an ongoing area of  work in collaboration with other model organism databases.</a:t>
            </a:r>
            <a:endParaRPr lang="en-US" smtClean="0"/>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15</a:t>
            </a:fld>
            <a:endParaRPr lang="en-US"/>
          </a:p>
        </p:txBody>
      </p:sp>
    </p:spTree>
    <p:extLst>
      <p:ext uri="{BB962C8B-B14F-4D97-AF65-F5344CB8AC3E}">
        <p14:creationId xmlns:p14="http://schemas.microsoft.com/office/powerpoint/2010/main" val="2890843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based on OBAN model, extend with qualifiers for n-</a:t>
            </a:r>
            <a:r>
              <a:rPr lang="en-US" dirty="0" err="1" smtClean="0"/>
              <a:t>ary</a:t>
            </a:r>
            <a:r>
              <a:rPr lang="en-US" dirty="0" smtClean="0"/>
              <a:t> relationships</a:t>
            </a:r>
          </a:p>
          <a:p>
            <a:pPr marL="171450" indent="-171450">
              <a:buFont typeface="Arial" pitchFamily="34" charset="0"/>
              <a:buChar char="•"/>
            </a:pPr>
            <a:r>
              <a:rPr lang="en-US" dirty="0" smtClean="0"/>
              <a:t>identity criteria = subject, object, qualifiers (environment, developmental stage).</a:t>
            </a:r>
          </a:p>
          <a:p>
            <a:pPr marL="171450" indent="-171450">
              <a:buFont typeface="Arial" pitchFamily="34" charset="0"/>
              <a:buChar char="•"/>
            </a:pPr>
            <a:r>
              <a:rPr lang="en-US" dirty="0" smtClean="0"/>
              <a:t>Evidence is not identity criteria</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16</a:t>
            </a:fld>
            <a:endParaRPr lang="en-US"/>
          </a:p>
        </p:txBody>
      </p:sp>
    </p:spTree>
    <p:extLst>
      <p:ext uri="{BB962C8B-B14F-4D97-AF65-F5344CB8AC3E}">
        <p14:creationId xmlns:p14="http://schemas.microsoft.com/office/powerpoint/2010/main" val="2040093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17</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18</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19</a:t>
            </a:fld>
            <a:endParaRPr lang="en-US" dirty="0"/>
          </a:p>
        </p:txBody>
      </p:sp>
    </p:spTree>
    <p:extLst>
      <p:ext uri="{BB962C8B-B14F-4D97-AF65-F5344CB8AC3E}">
        <p14:creationId xmlns:p14="http://schemas.microsoft.com/office/powerpoint/2010/main" val="1301391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facilitate communication</a:t>
            </a:r>
            <a:r>
              <a:rPr lang="en-US" baseline="0" dirty="0" smtClean="0"/>
              <a:t> and </a:t>
            </a:r>
            <a:r>
              <a:rPr lang="en-US" dirty="0" smtClean="0"/>
              <a:t>collaborative development of a coherent set of data models across sources,</a:t>
            </a:r>
            <a:r>
              <a:rPr lang="en-US" baseline="0" dirty="0" smtClean="0"/>
              <a:t> we create concept maps according to a carefully defined notation and </a:t>
            </a:r>
            <a:r>
              <a:rPr lang="en-US" baseline="0" dirty="0" smtClean="0"/>
              <a:t>syntax. </a:t>
            </a:r>
            <a:r>
              <a:rPr lang="en-US" dirty="0" smtClean="0"/>
              <a:t>These </a:t>
            </a:r>
            <a:r>
              <a:rPr lang="en-US" dirty="0" smtClean="0"/>
              <a:t>provide formal specification of design patterns that effectively serve as a schema for data in SciGraph – ensuring consistent representation of data across sources in compliant with the GENO standard.</a:t>
            </a:r>
            <a:r>
              <a:rPr lang="en-US" baseline="0" dirty="0" smtClean="0"/>
              <a:t> </a:t>
            </a:r>
            <a:r>
              <a:rPr lang="en-US" baseline="0" dirty="0" smtClean="0"/>
              <a:t> </a:t>
            </a:r>
            <a:r>
              <a:rPr lang="en-US" dirty="0" smtClean="0"/>
              <a:t>We </a:t>
            </a:r>
            <a:r>
              <a:rPr lang="en-US" dirty="0" smtClean="0"/>
              <a:t>create one of these maps for each source of data we pull into the system,</a:t>
            </a:r>
            <a:r>
              <a:rPr lang="en-US" baseline="0" dirty="0" smtClean="0"/>
              <a:t> and each specifies all possible patterns found in the data. </a:t>
            </a:r>
            <a:r>
              <a:rPr lang="en-US" baseline="0" dirty="0" smtClean="0"/>
              <a:t>Goal of the formal syntax is to specify unambiguously all nuances and features of </a:t>
            </a:r>
            <a:r>
              <a:rPr lang="en-US" baseline="0" dirty="0" err="1" smtClean="0"/>
              <a:t>rdf</a:t>
            </a:r>
            <a:r>
              <a:rPr lang="en-US" baseline="0" dirty="0" smtClean="0"/>
              <a:t> and owl languages (needed to produce GENO-compliant </a:t>
            </a:r>
            <a:r>
              <a:rPr lang="en-US" baseline="0" dirty="0" err="1" smtClean="0"/>
              <a:t>ttl</a:t>
            </a:r>
            <a:r>
              <a:rPr lang="en-US" baseline="0" dirty="0" smtClean="0"/>
              <a:t> through the DIPper pipeline) (needed to define python code that produces consistently structured </a:t>
            </a:r>
            <a:r>
              <a:rPr lang="en-US" baseline="0" dirty="0" err="1" smtClean="0"/>
              <a:t>ttl</a:t>
            </a:r>
            <a:r>
              <a:rPr lang="en-US" baseline="0" dirty="0" smtClean="0"/>
              <a:t> data through the DIPper pipeline) (needed </a:t>
            </a:r>
            <a:r>
              <a:rPr lang="en-US" dirty="0" smtClean="0"/>
              <a:t>to completely specify our data models).  A key describing the syntax and notation is on an</a:t>
            </a:r>
            <a:r>
              <a:rPr lang="en-US" baseline="0" dirty="0" smtClean="0"/>
              <a:t> upcoming </a:t>
            </a:r>
            <a:r>
              <a:rPr lang="en-US" dirty="0" smtClean="0"/>
              <a:t>slide.</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This </a:t>
            </a:r>
            <a:r>
              <a:rPr lang="en-US" b="1" i="1" dirty="0" smtClean="0"/>
              <a:t>is a</a:t>
            </a:r>
            <a:r>
              <a:rPr lang="en-US" b="1" i="1" baseline="0" dirty="0" smtClean="0"/>
              <a:t> simple</a:t>
            </a:r>
            <a:r>
              <a:rPr lang="en-US" b="1" i="1" dirty="0" smtClean="0"/>
              <a:t> example for a</a:t>
            </a:r>
            <a:r>
              <a:rPr lang="en-US" b="1" i="1" baseline="0" dirty="0" smtClean="0"/>
              <a:t> ZFIN G2P association made at the level of an intrinsic genotype, which is c</a:t>
            </a:r>
            <a:r>
              <a:rPr lang="en-US" sz="1200" b="1" i="1" dirty="0" smtClean="0"/>
              <a:t>omprised of homozygous mutations in two genes (ndr2 and </a:t>
            </a:r>
            <a:r>
              <a:rPr lang="en-US" sz="1200" b="1" i="1" dirty="0" err="1" smtClean="0"/>
              <a:t>shha</a:t>
            </a:r>
            <a:r>
              <a:rPr lang="en-US" sz="1200" b="1" i="1" dirty="0" smtClean="0"/>
              <a:t>), qualified by both environment and developmental stage information.  </a:t>
            </a:r>
            <a:r>
              <a:rPr lang="en-US" sz="1200" i="1" dirty="0" smtClean="0"/>
              <a:t>Explore </a:t>
            </a:r>
            <a:r>
              <a:rPr lang="en-US" sz="1200" i="1" dirty="0" smtClean="0"/>
              <a:t>the source data starting</a:t>
            </a:r>
            <a:r>
              <a:rPr lang="en-US" sz="1200" i="1" baseline="0" dirty="0" smtClean="0"/>
              <a:t> with the URL here: </a:t>
            </a:r>
            <a:r>
              <a:rPr lang="en-US" sz="1200" b="1" i="1" u="sng" baseline="0" dirty="0" smtClean="0"/>
              <a:t>http://zfin.org/ZDB-FISH-150901-14833 </a:t>
            </a:r>
            <a:r>
              <a:rPr lang="en-US" sz="1200" i="1" baseline="0" dirty="0" smtClean="0"/>
              <a:t>– to get a sense for how source G2P data from ZFIN is represented using the DIPper model shown above.</a:t>
            </a:r>
            <a:endParaRPr lang="en-US" sz="1200"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Evidence/provenance metadata omitted from this example.</a:t>
            </a:r>
            <a:endParaRPr lang="en-US" dirty="0"/>
          </a:p>
        </p:txBody>
      </p:sp>
      <p:sp>
        <p:nvSpPr>
          <p:cNvPr id="4" name="Slide Number Placeholder 3"/>
          <p:cNvSpPr>
            <a:spLocks noGrp="1"/>
          </p:cNvSpPr>
          <p:nvPr>
            <p:ph type="sldNum" sz="quarter" idx="10"/>
          </p:nvPr>
        </p:nvSpPr>
        <p:spPr/>
        <p:txBody>
          <a:bodyPr/>
          <a:lstStyle/>
          <a:p>
            <a:fld id="{C3992365-1C5D-4342-AB5A-1CA985E5066D}" type="slidenum">
              <a:rPr lang="en-US" smtClean="0"/>
              <a:t>20</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dirty="0" smtClean="0"/>
              <a:t>Here is another example of a ZFIN</a:t>
            </a:r>
            <a:r>
              <a:rPr lang="en-US" b="1" i="1" baseline="0" dirty="0" smtClean="0"/>
              <a:t> </a:t>
            </a:r>
            <a:r>
              <a:rPr lang="en-US" b="1" i="1" dirty="0" smtClean="0"/>
              <a:t>genotype-phenotype association for an effective genotype comprised of</a:t>
            </a:r>
            <a:r>
              <a:rPr lang="en-US" b="1" i="1" baseline="0" dirty="0" smtClean="0"/>
              <a:t> </a:t>
            </a:r>
            <a:r>
              <a:rPr lang="en-US" b="1" i="1" dirty="0" smtClean="0"/>
              <a:t>an intrinsic genotype component containing an </a:t>
            </a:r>
            <a:r>
              <a:rPr lang="en-US" b="1" i="1" dirty="0" err="1" smtClean="0"/>
              <a:t>unlocated</a:t>
            </a:r>
            <a:r>
              <a:rPr lang="en-US" b="1" i="1" dirty="0" smtClean="0"/>
              <a:t> transgenic insertion (i114Tg) which drives GFP expression from the promoter of the </a:t>
            </a:r>
            <a:r>
              <a:rPr lang="en-US" b="1" i="1" dirty="0" err="1" smtClean="0"/>
              <a:t>mpx</a:t>
            </a:r>
            <a:r>
              <a:rPr lang="en-US" b="1" i="1" dirty="0" smtClean="0"/>
              <a:t> gene, and an extrinsic genotype component that contains two reagent-targeted genes (c3b.1 and c3b.2) targeted by the same morpholino (MO3-zic2a</a:t>
            </a:r>
            <a:r>
              <a:rPr lang="en-US" b="1" i="1" dirty="0" smtClean="0"/>
              <a:t>).  </a:t>
            </a:r>
            <a:r>
              <a:rPr lang="en-US" sz="1200" i="1" dirty="0" smtClean="0"/>
              <a:t>Explore the source data starting</a:t>
            </a:r>
            <a:r>
              <a:rPr lang="en-US" sz="1200" i="1" baseline="0" dirty="0" smtClean="0"/>
              <a:t> with the URL here: </a:t>
            </a:r>
            <a:r>
              <a:rPr lang="en-US" sz="1200" b="1" i="1" u="sng" baseline="0" dirty="0" smtClean="0"/>
              <a:t>http://zfin.org/ZDB-FISH-150901-20257 </a:t>
            </a:r>
            <a:r>
              <a:rPr lang="en-US" sz="1200" i="1" baseline="0" dirty="0" smtClean="0"/>
              <a:t>– to get a sense for how source G2P data from ZFIN is represented using the DIPper model shown above.</a:t>
            </a:r>
            <a:endParaRPr lang="en-US" sz="1200"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Note that </a:t>
            </a:r>
            <a:r>
              <a:rPr lang="en-US" dirty="0" smtClean="0"/>
              <a:t>when </a:t>
            </a:r>
            <a:r>
              <a:rPr lang="en-US" dirty="0" smtClean="0"/>
              <a:t>there is only one altered locus</a:t>
            </a:r>
            <a:r>
              <a:rPr lang="en-US" baseline="0" dirty="0" smtClean="0"/>
              <a:t> in the intrinsic genotype, the genomic variation complement (GVC) and variant single locus complement (VSCL) are the same.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 Note that we are  refining our representation of transgenes – an ongoing area of  work in collaboration with other model organism databases.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3992365-1C5D-4342-AB5A-1CA985E5066D}" type="slidenum">
              <a:rPr lang="en-US" smtClean="0"/>
              <a:t>21</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C3992365-1C5D-4342-AB5A-1CA985E5066D}" type="slidenum">
              <a:rPr lang="en-US" smtClean="0"/>
              <a:t>22</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C3992365-1C5D-4342-AB5A-1CA985E5066D}" type="slidenum">
              <a:rPr lang="en-US" smtClean="0"/>
              <a:t>23</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dirty="0" smtClean="0"/>
              <a:t>A unique aspect of GENO is that it views </a:t>
            </a:r>
            <a:r>
              <a:rPr lang="en-US" b="1" dirty="0" smtClean="0"/>
              <a:t>genotypes </a:t>
            </a:r>
            <a:r>
              <a:rPr lang="en-US" dirty="0" smtClean="0"/>
              <a:t>broadly to apply to </a:t>
            </a:r>
            <a:r>
              <a:rPr lang="en-US" b="1" dirty="0" smtClean="0"/>
              <a:t>any</a:t>
            </a:r>
            <a:r>
              <a:rPr lang="en-US" dirty="0" smtClean="0"/>
              <a:t> </a:t>
            </a:r>
            <a:r>
              <a:rPr lang="en-US" b="1" dirty="0" smtClean="0"/>
              <a:t>variation</a:t>
            </a:r>
            <a:r>
              <a:rPr lang="en-US" dirty="0" smtClean="0"/>
              <a:t> in gene expression that is tied to an observed phenotypic effect. Here we distinguish two types of variation.</a:t>
            </a:r>
          </a:p>
          <a:p>
            <a:pPr defTabSz="897301">
              <a:defRPr/>
            </a:pPr>
            <a:endParaRPr lang="en-US" dirty="0" smtClean="0"/>
          </a:p>
          <a:p>
            <a:pPr defTabSz="897301">
              <a:defRPr/>
            </a:pPr>
            <a:r>
              <a:rPr lang="en-US" dirty="0" smtClean="0"/>
              <a:t>The traditional view of genotypes</a:t>
            </a:r>
            <a:r>
              <a:rPr lang="en-US" baseline="0" dirty="0" smtClean="0"/>
              <a:t> </a:t>
            </a:r>
            <a:r>
              <a:rPr lang="en-US" dirty="0" smtClean="0"/>
              <a:t>describes inherent </a:t>
            </a:r>
            <a:r>
              <a:rPr lang="en-US" b="1" dirty="0" smtClean="0"/>
              <a:t>variation in genomic sequences</a:t>
            </a:r>
            <a:r>
              <a:rPr lang="en-US" dirty="0" smtClean="0"/>
              <a:t>. A simple example of such sequence variation is a point mutation that causes premature truncation of a protein, and might lead to a fish having a short fin. In GENO we refer to such genotypes as being ‘</a:t>
            </a:r>
            <a:r>
              <a:rPr lang="en-US" b="1" dirty="0" smtClean="0"/>
              <a:t>intrinsic</a:t>
            </a:r>
            <a:r>
              <a:rPr lang="en-US" dirty="0" smtClean="0"/>
              <a:t>’.</a:t>
            </a:r>
          </a:p>
          <a:p>
            <a:pPr defTabSz="897301">
              <a:defRPr/>
            </a:pPr>
            <a:endParaRPr lang="en-US" dirty="0" smtClean="0"/>
          </a:p>
          <a:p>
            <a:pPr defTabSz="897301">
              <a:defRPr/>
            </a:pPr>
            <a:r>
              <a:rPr lang="en-US" dirty="0" smtClean="0"/>
              <a:t>With the advent of molecular biology techniques for target genes using reagents such as morpholinos, variation in gene expression can be induced at the time of an experiment without altering intrinsic genomic sequence. This </a:t>
            </a:r>
            <a:r>
              <a:rPr lang="en-US" b="1" dirty="0" smtClean="0"/>
              <a:t>expression-level-variation</a:t>
            </a:r>
            <a:r>
              <a:rPr lang="en-US" dirty="0" smtClean="0"/>
              <a:t> is the other major form of alteration that can</a:t>
            </a:r>
            <a:r>
              <a:rPr lang="en-US" baseline="0" dirty="0" smtClean="0"/>
              <a:t> be described using </a:t>
            </a:r>
            <a:r>
              <a:rPr lang="en-US" dirty="0" smtClean="0"/>
              <a:t>GENO.</a:t>
            </a:r>
            <a:r>
              <a:rPr lang="en-US" baseline="0" dirty="0" smtClean="0"/>
              <a:t> </a:t>
            </a:r>
            <a:r>
              <a:rPr lang="en-US" dirty="0" smtClean="0"/>
              <a:t>Here, targeting a WT version of this same gene with a morpholino can lead to the same phenotype of having a short fin. In GENO we describe such variation in an artifact called an ‘</a:t>
            </a:r>
            <a:r>
              <a:rPr lang="en-US" b="1" dirty="0" smtClean="0"/>
              <a:t>extrinsic</a:t>
            </a:r>
            <a:r>
              <a:rPr lang="en-US" dirty="0" smtClean="0"/>
              <a:t>’ genotype.  These are structured and broken down in an analogous fashion as an intrinsic genotype.  And syntactically, their representations are presented to users in a format that mirrors a traditional genotype –  with targeting reagents being superscripted above gene names to indicate how each gene varies in its expression from WT.  </a:t>
            </a:r>
          </a:p>
          <a:p>
            <a:pPr defTabSz="897301">
              <a:defRPr/>
            </a:pPr>
            <a:endParaRPr lang="en-US" dirty="0"/>
          </a:p>
        </p:txBody>
      </p:sp>
      <p:sp>
        <p:nvSpPr>
          <p:cNvPr id="4" name="Slide Number Placeholder 3"/>
          <p:cNvSpPr>
            <a:spLocks noGrp="1"/>
          </p:cNvSpPr>
          <p:nvPr>
            <p:ph type="sldNum" sz="quarter" idx="10"/>
          </p:nvPr>
        </p:nvSpPr>
        <p:spPr/>
        <p:txBody>
          <a:bodyPr/>
          <a:lstStyle/>
          <a:p>
            <a:fld id="{20DE510C-4156-4521-BB57-489DA447458A}" type="slidenum">
              <a:rPr lang="en-US" smtClean="0"/>
              <a:t>4</a:t>
            </a:fld>
            <a:endParaRPr lang="en-US"/>
          </a:p>
        </p:txBody>
      </p:sp>
    </p:spTree>
    <p:extLst>
      <p:ext uri="{BB962C8B-B14F-4D97-AF65-F5344CB8AC3E}">
        <p14:creationId xmlns:p14="http://schemas.microsoft.com/office/powerpoint/2010/main" val="2311434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Intrinsic genotypes specify</a:t>
            </a:r>
            <a:r>
              <a:rPr lang="en-US" baseline="0" dirty="0" smtClean="0"/>
              <a:t> genomic changes across an </a:t>
            </a:r>
            <a:r>
              <a:rPr lang="en-US" b="1" dirty="0" smtClean="0"/>
              <a:t>entire genome</a:t>
            </a:r>
            <a:r>
              <a:rPr lang="en-US" dirty="0" smtClean="0"/>
              <a:t> </a:t>
            </a:r>
            <a:r>
              <a:rPr lang="en-US" b="1" dirty="0" smtClean="0"/>
              <a:t>sequence</a:t>
            </a:r>
            <a:r>
              <a:rPr lang="en-US" dirty="0" smtClean="0"/>
              <a:t> - in terms of its variation from some reference genome.  The core of GENO is a partonomy that </a:t>
            </a:r>
            <a:r>
              <a:rPr lang="en-US" baseline="0" dirty="0" smtClean="0"/>
              <a:t>“decomposes” a complete intrinsic genotype </a:t>
            </a:r>
            <a:r>
              <a:rPr lang="en-US" dirty="0" smtClean="0"/>
              <a:t>into its smaller components. </a:t>
            </a:r>
          </a:p>
          <a:p>
            <a:pPr defTabSz="931774">
              <a:defRPr/>
            </a:pPr>
            <a:endParaRPr lang="en-US" dirty="0" smtClean="0"/>
          </a:p>
          <a:p>
            <a:pPr defTabSz="931774">
              <a:defRPr/>
            </a:pPr>
            <a:r>
              <a:rPr lang="en-US" baseline="0" dirty="0" smtClean="0"/>
              <a:t>This figure shows a GENO representation of a zebrafish genotype containing two altered loci – a heterozygous point mutation in the </a:t>
            </a:r>
            <a:r>
              <a:rPr lang="en-US" baseline="0" dirty="0" err="1" smtClean="0"/>
              <a:t>apc</a:t>
            </a:r>
            <a:r>
              <a:rPr lang="en-US" baseline="0" dirty="0" smtClean="0"/>
              <a:t> gene (hu745), and a homozygous point mutation in the </a:t>
            </a:r>
            <a:r>
              <a:rPr lang="en-US" baseline="0" dirty="0" err="1" smtClean="0"/>
              <a:t>shha</a:t>
            </a:r>
            <a:r>
              <a:rPr lang="en-US" baseline="0" dirty="0" smtClean="0"/>
              <a:t> gene (ti282a).  GENO classes are shown in blue along with a schematic of the genomic sequence they specify, and the part_of relations between them. Relations are shown in italics, and an example instance of each class from a zebrafish genotype are show in green.  </a:t>
            </a:r>
          </a:p>
          <a:p>
            <a:pPr defTabSz="931774">
              <a:defRPr/>
            </a:pPr>
            <a:endParaRPr lang="en-US" baseline="0" dirty="0" smtClean="0"/>
          </a:p>
          <a:p>
            <a:pPr defTabSz="931774">
              <a:defRPr/>
            </a:pPr>
            <a:r>
              <a:rPr lang="en-US" baseline="0" dirty="0" smtClean="0"/>
              <a:t>The top level breakdown decomposes a complete genotype into a </a:t>
            </a:r>
            <a:r>
              <a:rPr lang="en-US" b="1" baseline="0" dirty="0" smtClean="0"/>
              <a:t>genomic background, </a:t>
            </a:r>
            <a:r>
              <a:rPr lang="en-US" baseline="0" dirty="0" smtClean="0"/>
              <a:t>which is a characterized reference genome, and a </a:t>
            </a:r>
            <a:r>
              <a:rPr lang="en-US" b="1" baseline="0" dirty="0" smtClean="0"/>
              <a:t>genomic variation complement, </a:t>
            </a:r>
            <a:r>
              <a:rPr lang="en-US" baseline="0" dirty="0" smtClean="0"/>
              <a:t>which represents the allelic composition of each variant in the genome. This genotype contains a heterozygous mutation at the </a:t>
            </a:r>
            <a:r>
              <a:rPr lang="en-US" baseline="0" dirty="0" err="1" smtClean="0"/>
              <a:t>apc</a:t>
            </a:r>
            <a:r>
              <a:rPr lang="en-US" baseline="0" dirty="0" smtClean="0"/>
              <a:t> gene, and homozygous mutation of the fgf8a gene. </a:t>
            </a:r>
          </a:p>
          <a:p>
            <a:pPr defTabSz="931774">
              <a:defRPr/>
            </a:pPr>
            <a:endParaRPr lang="en-US" baseline="0" dirty="0" smtClean="0"/>
          </a:p>
          <a:p>
            <a:pPr defTabSz="931774">
              <a:defRPr/>
            </a:pPr>
            <a:r>
              <a:rPr lang="en-US" baseline="0" dirty="0" smtClean="0"/>
              <a:t>The second part of this figure shows how GENO further decomposes this genomic variation complement (shown here only for the fgf8a variant, but the </a:t>
            </a:r>
            <a:r>
              <a:rPr lang="en-US" baseline="0" dirty="0" err="1" smtClean="0"/>
              <a:t>apc</a:t>
            </a:r>
            <a:r>
              <a:rPr lang="en-US" baseline="0" dirty="0" smtClean="0"/>
              <a:t> variant would be similarly decomposed).  It is first decomposed into individual </a:t>
            </a:r>
            <a:r>
              <a:rPr lang="en-US" b="1" baseline="0" dirty="0" smtClean="0"/>
              <a:t>variant</a:t>
            </a:r>
            <a:r>
              <a:rPr lang="en-US" baseline="0" dirty="0" smtClean="0"/>
              <a:t> </a:t>
            </a:r>
            <a:r>
              <a:rPr lang="en-US" b="1" baseline="0" dirty="0" smtClean="0"/>
              <a:t>single locus complements</a:t>
            </a:r>
            <a:r>
              <a:rPr lang="en-US" b="0" baseline="0" dirty="0" smtClean="0"/>
              <a:t>, and these complements are then split into its single </a:t>
            </a:r>
            <a:r>
              <a:rPr lang="en-US" b="1" baseline="0" dirty="0" smtClean="0"/>
              <a:t>variant alleles, </a:t>
            </a:r>
            <a:r>
              <a:rPr lang="en-US" b="0" baseline="0" dirty="0" smtClean="0"/>
              <a:t>which are then decomposed into specific </a:t>
            </a:r>
            <a:r>
              <a:rPr lang="en-US" b="1" baseline="0" dirty="0" smtClean="0"/>
              <a:t>sequence alterations </a:t>
            </a:r>
            <a:r>
              <a:rPr lang="en-US" b="0" baseline="0" dirty="0" smtClean="0"/>
              <a:t>that define the variation. </a:t>
            </a:r>
          </a:p>
          <a:p>
            <a:pPr defTabSz="931774">
              <a:defRPr/>
            </a:pPr>
            <a:endParaRPr lang="en-US" b="0" dirty="0" smtClean="0"/>
          </a:p>
          <a:p>
            <a:pPr defTabSz="931774">
              <a:defRPr/>
            </a:pPr>
            <a:r>
              <a:rPr lang="en-US" b="0" dirty="0" smtClean="0"/>
              <a:t>This partonomy of genotype components is the core of the GENO ontology. This is important to addressing the first role of GENO in Monarch</a:t>
            </a:r>
            <a:r>
              <a:rPr lang="en-US" b="0" baseline="0" dirty="0" smtClean="0"/>
              <a:t> of </a:t>
            </a:r>
            <a:r>
              <a:rPr lang="en-US" b="0" dirty="0" smtClean="0"/>
              <a:t>reconciling</a:t>
            </a:r>
            <a:r>
              <a:rPr lang="en-US" b="0" baseline="0" dirty="0" smtClean="0"/>
              <a:t> different levels of G2P associations, because these classes represent the different levels at which ph</a:t>
            </a:r>
            <a:r>
              <a:rPr lang="en-US" b="0" dirty="0" smtClean="0"/>
              <a:t>enotypes are annotated</a:t>
            </a:r>
            <a:r>
              <a:rPr lang="en-US" b="0" baseline="0" dirty="0" smtClean="0"/>
              <a:t> in different G2P databases. </a:t>
            </a:r>
          </a:p>
          <a:p>
            <a:pPr defTabSz="914300">
              <a:defRPr/>
            </a:pPr>
            <a:endParaRPr lang="en-US" dirty="0"/>
          </a:p>
        </p:txBody>
      </p:sp>
      <p:sp>
        <p:nvSpPr>
          <p:cNvPr id="4" name="Slide Number Placeholder 3"/>
          <p:cNvSpPr>
            <a:spLocks noGrp="1"/>
          </p:cNvSpPr>
          <p:nvPr>
            <p:ph type="sldNum" sz="quarter" idx="10"/>
          </p:nvPr>
        </p:nvSpPr>
        <p:spPr/>
        <p:txBody>
          <a:bodyPr/>
          <a:lstStyle/>
          <a:p>
            <a:fld id="{AB5B216D-40E2-434C-A19F-B463F5B375E7}" type="slidenum">
              <a:rPr lang="en-US" smtClean="0"/>
              <a:t>5</a:t>
            </a:fld>
            <a:endParaRPr lang="en-US"/>
          </a:p>
        </p:txBody>
      </p:sp>
    </p:spTree>
    <p:extLst>
      <p:ext uri="{BB962C8B-B14F-4D97-AF65-F5344CB8AC3E}">
        <p14:creationId xmlns:p14="http://schemas.microsoft.com/office/powerpoint/2010/main" val="62334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Definitions and examples for each level in the genotype partonomy.</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As before, </a:t>
            </a:r>
            <a:r>
              <a:rPr lang="en-US" sz="1200" dirty="0" smtClean="0"/>
              <a:t>we</a:t>
            </a:r>
            <a:r>
              <a:rPr lang="en-US" sz="1200" baseline="0" dirty="0" smtClean="0"/>
              <a:t> show only the breakdown of</a:t>
            </a:r>
            <a:r>
              <a:rPr lang="en-US" sz="1200" dirty="0" smtClean="0"/>
              <a:t> variation for only</a:t>
            </a:r>
            <a:r>
              <a:rPr lang="en-US" sz="1200" baseline="0" dirty="0" smtClean="0"/>
              <a:t> one</a:t>
            </a:r>
            <a:r>
              <a:rPr lang="en-US" sz="1200" dirty="0" smtClean="0"/>
              <a:t> of the two affected genes (fgf8a)</a:t>
            </a:r>
            <a:r>
              <a:rPr lang="en-US" sz="1200" baseline="0" dirty="0" smtClean="0"/>
              <a:t>, but variation at the </a:t>
            </a:r>
            <a:r>
              <a:rPr lang="en-US" sz="1200" baseline="0" dirty="0" err="1" smtClean="0"/>
              <a:t>shha</a:t>
            </a:r>
            <a:r>
              <a:rPr lang="en-US" sz="1200" baseline="0" dirty="0" smtClean="0"/>
              <a:t> locus would be similarly modeled.</a:t>
            </a:r>
            <a:endParaRPr lang="en-US" dirty="0" smtClean="0"/>
          </a:p>
          <a:p>
            <a:endParaRPr lang="en-US"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For example, </a:t>
            </a:r>
            <a:r>
              <a:rPr lang="en-US" dirty="0" err="1" smtClean="0"/>
              <a:t>Flybase</a:t>
            </a:r>
            <a:r>
              <a:rPr lang="en-US" dirty="0" smtClean="0"/>
              <a:t> treats genotypes merely as ‘bags of alleles’ – forgoing explicit representation of each level above.  </a:t>
            </a:r>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7</a:t>
            </a:fld>
            <a:endParaRPr lang="en-US"/>
          </a:p>
        </p:txBody>
      </p:sp>
    </p:spTree>
    <p:extLst>
      <p:ext uri="{BB962C8B-B14F-4D97-AF65-F5344CB8AC3E}">
        <p14:creationId xmlns:p14="http://schemas.microsoft.com/office/powerpoint/2010/main" val="564451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Phenotype propagation supports ability to retrieve and compare phenotype associations at different levels of the model, across sources</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8</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9</a:t>
            </a:fld>
            <a:endParaRPr lang="en-US"/>
          </a:p>
        </p:txBody>
      </p:sp>
    </p:spTree>
    <p:extLst>
      <p:ext uri="{BB962C8B-B14F-4D97-AF65-F5344CB8AC3E}">
        <p14:creationId xmlns:p14="http://schemas.microsoft.com/office/powerpoint/2010/main" val="2240201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6856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78815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37442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19280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841EB-20DE-4D6A-94FA-3D1F06578E6A}" type="datetimeFigureOut">
              <a:rPr lang="en-US" smtClean="0"/>
              <a:t>9/18/2016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05985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D841EB-20DE-4D6A-94FA-3D1F06578E6A}" type="datetimeFigureOut">
              <a:rPr lang="en-US" smtClean="0"/>
              <a:t>9/18/2016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3572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841EB-20DE-4D6A-94FA-3D1F06578E6A}" type="datetimeFigureOut">
              <a:rPr lang="en-US" smtClean="0"/>
              <a:t>9/18/2016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49032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D841EB-20DE-4D6A-94FA-3D1F06578E6A}" type="datetimeFigureOut">
              <a:rPr lang="en-US" smtClean="0"/>
              <a:t>9/18/2016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5557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841EB-20DE-4D6A-94FA-3D1F06578E6A}" type="datetimeFigureOut">
              <a:rPr lang="en-US" smtClean="0"/>
              <a:t>9/18/2016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84521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9/18/2016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5395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9/18/2016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88876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841EB-20DE-4D6A-94FA-3D1F06578E6A}" type="datetimeFigureOut">
              <a:rPr lang="en-US" smtClean="0"/>
              <a:t>9/18/2016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CAF35-2BB7-4CE9-A403-6E55EB0C5661}" type="slidenum">
              <a:rPr lang="en-US" smtClean="0"/>
              <a:t>‹#›</a:t>
            </a:fld>
            <a:endParaRPr lang="en-US"/>
          </a:p>
        </p:txBody>
      </p:sp>
    </p:spTree>
    <p:extLst>
      <p:ext uri="{BB962C8B-B14F-4D97-AF65-F5344CB8AC3E}">
        <p14:creationId xmlns:p14="http://schemas.microsoft.com/office/powerpoint/2010/main" val="243726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narchinitiativ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hyperlink" Target="http://purl.obolibrary.org/obo/geno.ow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onarch-initiative/GENO-ontolog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obofoundry.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zfin.org/ZDB-FISH-150901-14833"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zfin.org/ZDB-FISH-150901-20257"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4.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971800"/>
            <a:ext cx="6400800" cy="1752600"/>
          </a:xfrm>
        </p:spPr>
        <p:txBody>
          <a:bodyPr>
            <a:norm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Matthew Brush</a:t>
            </a:r>
          </a:p>
          <a:p>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The Monarch Initiative</a:t>
            </a:r>
          </a:p>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hlinkClick r:id="rId3"/>
              </a:rPr>
              <a:t>https://monarchinitiative.org</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hlinkClick r:id="rId3"/>
              </a:rPr>
              <a:t>/</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  </a:t>
            </a:r>
          </a:p>
        </p:txBody>
      </p:sp>
      <p:sp>
        <p:nvSpPr>
          <p:cNvPr id="5" name="TextBox 4"/>
          <p:cNvSpPr txBox="1"/>
          <p:nvPr/>
        </p:nvSpPr>
        <p:spPr>
          <a:xfrm>
            <a:off x="1752600" y="4648200"/>
            <a:ext cx="554292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Ontology PURL: </a:t>
            </a:r>
            <a:r>
              <a:rPr lang="en-US" dirty="0" smtClean="0">
                <a:latin typeface="Times New Roman" panose="02020603050405020304" pitchFamily="18" charset="0"/>
                <a:cs typeface="Times New Roman" panose="02020603050405020304" pitchFamily="18" charset="0"/>
                <a:hlinkClick r:id="rId4"/>
              </a:rPr>
              <a:t>http://purl.obolibrary.org/obo/geno.owl</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monarch initiative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mage result for monarch initiativ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5169932"/>
            <a:ext cx="1705052" cy="145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5169932"/>
            <a:ext cx="1953041" cy="1349768"/>
          </a:xfrm>
          <a:prstGeom prst="rect">
            <a:avLst/>
          </a:prstGeom>
        </p:spPr>
      </p:pic>
      <p:sp>
        <p:nvSpPr>
          <p:cNvPr id="12" name="Title 1"/>
          <p:cNvSpPr>
            <a:spLocks noGrp="1"/>
          </p:cNvSpPr>
          <p:nvPr>
            <p:ph type="ctrTitle"/>
          </p:nvPr>
        </p:nvSpPr>
        <p:spPr>
          <a:xfrm>
            <a:off x="609600" y="609600"/>
            <a:ext cx="7772400" cy="1470025"/>
          </a:xfrm>
        </p:spPr>
        <p:txBody>
          <a:bodyPr>
            <a:noAutofit/>
          </a:bodyPr>
          <a:lstStyle/>
          <a:p>
            <a:r>
              <a:rPr lang="en-US" sz="5400" dirty="0" smtClean="0">
                <a:solidFill>
                  <a:srgbClr val="002776"/>
                </a:solidFill>
                <a:latin typeface="Times New Roman" panose="02020603050405020304" pitchFamily="18" charset="0"/>
                <a:cs typeface="Times New Roman" panose="02020603050405020304" pitchFamily="18" charset="0"/>
              </a:rPr>
              <a:t>The Genotype Ontology</a:t>
            </a:r>
            <a:endParaRPr lang="en-US" sz="5400" dirty="0">
              <a:solidFill>
                <a:srgbClr val="002776"/>
              </a:solidFill>
              <a:latin typeface="Times New Roman" panose="02020603050405020304" pitchFamily="18" charset="0"/>
              <a:cs typeface="Times New Roman" panose="02020603050405020304" pitchFamily="18" charset="0"/>
            </a:endParaRPr>
          </a:p>
        </p:txBody>
      </p:sp>
      <p:sp>
        <p:nvSpPr>
          <p:cNvPr id="13" name="Subtitle 2"/>
          <p:cNvSpPr txBox="1">
            <a:spLocks/>
          </p:cNvSpPr>
          <p:nvPr/>
        </p:nvSpPr>
        <p:spPr>
          <a:xfrm>
            <a:off x="1411704" y="1776664"/>
            <a:ext cx="6400800" cy="1066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An OWL Model for the Integration and Analysis of G2P Data</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038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brushm\AppData\Roaming\PixelMetrics\CaptureWiz\Tem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94624"/>
            <a:ext cx="3018195" cy="4496338"/>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2709179" y="2604153"/>
            <a:ext cx="1099023" cy="1222115"/>
          </a:xfrm>
          <a:prstGeom prst="arc">
            <a:avLst>
              <a:gd name="adj1" fmla="val 16200000"/>
              <a:gd name="adj2" fmla="val 20414296"/>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170362" y="1429235"/>
            <a:ext cx="1923627"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04173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1967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3" name="Arc 22"/>
          <p:cNvSpPr/>
          <p:nvPr/>
        </p:nvSpPr>
        <p:spPr>
          <a:xfrm rot="12175091">
            <a:off x="2744998" y="3518553"/>
            <a:ext cx="1099023" cy="1222115"/>
          </a:xfrm>
          <a:prstGeom prst="arc">
            <a:avLst>
              <a:gd name="adj1" fmla="val 16200000"/>
              <a:gd name="adj2" fmla="val 20414296"/>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Arc 23"/>
          <p:cNvSpPr/>
          <p:nvPr/>
        </p:nvSpPr>
        <p:spPr>
          <a:xfrm rot="12175091">
            <a:off x="2785379" y="4327132"/>
            <a:ext cx="1099023" cy="1222115"/>
          </a:xfrm>
          <a:prstGeom prst="arc">
            <a:avLst>
              <a:gd name="adj1" fmla="val 16200000"/>
              <a:gd name="adj2" fmla="val 20414296"/>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040337" y="4966546"/>
            <a:ext cx="1099023" cy="1222115"/>
          </a:xfrm>
          <a:prstGeom prst="arc">
            <a:avLst>
              <a:gd name="adj1" fmla="val 16200000"/>
              <a:gd name="adj2" fmla="val 19790317"/>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848600" y="1828800"/>
            <a:ext cx="728360" cy="490319"/>
          </a:xfrm>
          <a:prstGeom prst="rect">
            <a:avLst/>
          </a:prstGeom>
        </p:spPr>
      </p:pic>
      <p:sp>
        <p:nvSpPr>
          <p:cNvPr id="37" name="Rectangle 36"/>
          <p:cNvSpPr/>
          <p:nvPr/>
        </p:nvSpPr>
        <p:spPr>
          <a:xfrm>
            <a:off x="4663440" y="1947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4648200" y="27432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72200" y="4614446"/>
            <a:ext cx="2819400" cy="338554"/>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ti282a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a:t>
            </a: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6172200" y="5334000"/>
            <a:ext cx="2819400" cy="338554"/>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ti282a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   tbx392  </a:t>
            </a:r>
            <a:endParaRPr lang="en-US" sz="1600"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6172200" y="5943600"/>
            <a:ext cx="2819400" cy="502702"/>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fgf8a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en-US" sz="1600" dirty="0" err="1" smtClean="0">
                <a:solidFill>
                  <a:schemeClr val="tx1">
                    <a:lumMod val="50000"/>
                    <a:lumOff val="50000"/>
                  </a:schemeClr>
                </a:solidFill>
                <a:latin typeface="Times New Roman" panose="02020603050405020304" pitchFamily="18" charset="0"/>
                <a:cs typeface="Times New Roman" panose="02020603050405020304" pitchFamily="18" charset="0"/>
              </a:rPr>
              <a:t>shha</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  </a:t>
            </a:r>
            <a:endParaRPr lang="en-US" sz="1600"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endParaRPr lang="en-US" sz="1600" i="1"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289540"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969815"/>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gets complicated when genotypes to which phenotypes get annotated affect multiple genes</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152400" y="33464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13" name="TextBox 12"/>
          <p:cNvSpPr txBox="1"/>
          <p:nvPr/>
        </p:nvSpPr>
        <p:spPr>
          <a:xfrm>
            <a:off x="538124" y="30480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8" name="Rectangle 27"/>
          <p:cNvSpPr/>
          <p:nvPr/>
        </p:nvSpPr>
        <p:spPr>
          <a:xfrm>
            <a:off x="5855845" y="3776246"/>
            <a:ext cx="3135755" cy="338554"/>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ti282a/ti282a</a:t>
            </a:r>
            <a:r>
              <a:rPr lang="en-US" sz="1600" i="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a:t>
            </a: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362200" y="3104495"/>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9868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Users\brushm\AppData\Roaming\PixelMetrics\CaptureWiz\Temp\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024" y="2303686"/>
            <a:ext cx="1296776" cy="3958580"/>
          </a:xfrm>
          <a:prstGeom prst="rect">
            <a:avLst/>
          </a:prstGeom>
          <a:noFill/>
          <a:extLst>
            <a:ext uri="{909E8E84-426E-40DD-AFC4-6F175D3DCCD1}">
              <a14:hiddenFill xmlns:a14="http://schemas.microsoft.com/office/drawing/2010/main">
                <a:solidFill>
                  <a:srgbClr val="FFFFFF"/>
                </a:solidFill>
              </a14:hiddenFill>
            </a:ext>
          </a:extLst>
        </p:spPr>
      </p:pic>
      <p:sp>
        <p:nvSpPr>
          <p:cNvPr id="25" name="Arc 24"/>
          <p:cNvSpPr/>
          <p:nvPr/>
        </p:nvSpPr>
        <p:spPr>
          <a:xfrm rot="12175091">
            <a:off x="3171040" y="4304956"/>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349536" y="4815231"/>
            <a:ext cx="1099023" cy="1222115"/>
          </a:xfrm>
          <a:prstGeom prst="arc">
            <a:avLst>
              <a:gd name="adj1" fmla="val 16200000"/>
              <a:gd name="adj2" fmla="val 19790317"/>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27" name="Rectangle 26"/>
          <p:cNvSpPr/>
          <p:nvPr/>
        </p:nvSpPr>
        <p:spPr>
          <a:xfrm>
            <a:off x="5069159" y="4609477"/>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pic>
        <p:nvPicPr>
          <p:cNvPr id="28" name="Picture 27" descr="phenotype_propagation_alt_MH.png"/>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80000"/>
                    </a14:imgEffect>
                  </a14:imgLayer>
                </a14:imgProps>
              </a:ext>
              <a:ext uri="{28A0092B-C50C-407E-A947-70E740481C1C}">
                <a14:useLocalDpi xmlns:a14="http://schemas.microsoft.com/office/drawing/2010/main" val="0"/>
              </a:ext>
            </a:extLst>
          </a:blip>
          <a:srcRect l="25395" t="5451" r="69578" b="85772"/>
          <a:stretch/>
        </p:blipFill>
        <p:spPr>
          <a:xfrm>
            <a:off x="6350535" y="4353374"/>
            <a:ext cx="995530" cy="694992"/>
          </a:xfrm>
          <a:prstGeom prst="rect">
            <a:avLst/>
          </a:prstGeom>
        </p:spPr>
      </p:pic>
      <p:cxnSp>
        <p:nvCxnSpPr>
          <p:cNvPr id="29" name="Straight Arrow Connector 28"/>
          <p:cNvCxnSpPr/>
          <p:nvPr/>
        </p:nvCxnSpPr>
        <p:spPr>
          <a:xfrm>
            <a:off x="2707213" y="4797853"/>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95468" y="4595322"/>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33" name="Arc 32"/>
          <p:cNvSpPr/>
          <p:nvPr/>
        </p:nvSpPr>
        <p:spPr>
          <a:xfrm rot="14511794">
            <a:off x="3269711" y="3861434"/>
            <a:ext cx="1044433" cy="1209018"/>
          </a:xfrm>
          <a:prstGeom prst="arc">
            <a:avLst>
              <a:gd name="adj1" fmla="val 18232824"/>
              <a:gd name="adj2" fmla="val 0"/>
            </a:avLst>
          </a:prstGeom>
          <a:ln w="2857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3659971">
            <a:off x="3238400" y="309762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Arc 34"/>
          <p:cNvSpPr/>
          <p:nvPr/>
        </p:nvSpPr>
        <p:spPr>
          <a:xfrm rot="13222726">
            <a:off x="3229683" y="239843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Rectangle 44"/>
          <p:cNvSpPr/>
          <p:nvPr/>
        </p:nvSpPr>
        <p:spPr>
          <a:xfrm>
            <a:off x="4916759" y="2401133"/>
            <a:ext cx="280070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 V [n2]</a:t>
            </a:r>
            <a:endParaRPr lang="en-US" sz="1400" i="1" dirty="0">
              <a:latin typeface="Times New Roman" panose="02020603050405020304" pitchFamily="18" charset="0"/>
              <a:cs typeface="Times New Roman" panose="02020603050405020304" pitchFamily="18" charset="0"/>
            </a:endParaRPr>
          </a:p>
        </p:txBody>
      </p:sp>
      <p:sp>
        <p:nvSpPr>
          <p:cNvPr id="46" name="Rectangle 45"/>
          <p:cNvSpPr/>
          <p:nvPr/>
        </p:nvSpPr>
        <p:spPr>
          <a:xfrm>
            <a:off x="4942159" y="3100903"/>
            <a:ext cx="2435218"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fog-2(oz40)V </a:t>
            </a:r>
            <a:endParaRPr lang="en-US" sz="1400" i="1" dirty="0">
              <a:latin typeface="Times New Roman" panose="02020603050405020304" pitchFamily="18" charset="0"/>
              <a:cs typeface="Times New Roman" panose="02020603050405020304" pitchFamily="18" charset="0"/>
            </a:endParaRPr>
          </a:p>
        </p:txBody>
      </p:sp>
      <p:sp>
        <p:nvSpPr>
          <p:cNvPr id="47" name="Rectangle 46"/>
          <p:cNvSpPr/>
          <p:nvPr/>
        </p:nvSpPr>
        <p:spPr>
          <a:xfrm>
            <a:off x="5028519" y="3852561"/>
            <a:ext cx="129875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daf-2(e1370)III</a:t>
            </a:r>
            <a:endParaRPr lang="en-US" sz="1400" i="1" dirty="0">
              <a:latin typeface="Times New Roman" panose="02020603050405020304" pitchFamily="18" charset="0"/>
              <a:cs typeface="Times New Roman" panose="02020603050405020304" pitchFamily="18" charset="0"/>
            </a:endParaRPr>
          </a:p>
        </p:txBody>
      </p:sp>
      <p:sp>
        <p:nvSpPr>
          <p:cNvPr id="48" name="Rectangle 47"/>
          <p:cNvSpPr/>
          <p:nvPr/>
        </p:nvSpPr>
        <p:spPr>
          <a:xfrm>
            <a:off x="5338289" y="5280223"/>
            <a:ext cx="63511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e1370</a:t>
            </a:r>
            <a:endParaRPr lang="en-US" sz="1400" i="1" dirty="0">
              <a:latin typeface="Times New Roman" panose="02020603050405020304" pitchFamily="18" charset="0"/>
              <a:cs typeface="Times New Roman" panose="02020603050405020304" pitchFamily="18" charset="0"/>
            </a:endParaRPr>
          </a:p>
        </p:txBody>
      </p:sp>
      <p:sp>
        <p:nvSpPr>
          <p:cNvPr id="49" name="Rectangle 48"/>
          <p:cNvSpPr/>
          <p:nvPr/>
        </p:nvSpPr>
        <p:spPr>
          <a:xfrm>
            <a:off x="5356689" y="5902389"/>
            <a:ext cx="57099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a:t>
            </a:r>
            <a:endParaRPr lang="en-US" sz="1400" i="1" dirty="0">
              <a:latin typeface="Times New Roman" panose="02020603050405020304" pitchFamily="18" charset="0"/>
              <a:cs typeface="Times New Roman" panose="02020603050405020304" pitchFamily="18" charset="0"/>
            </a:endParaRPr>
          </a:p>
        </p:txBody>
      </p:sp>
      <p:sp>
        <p:nvSpPr>
          <p:cNvPr id="50" name="Rectangle 49"/>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Content Placeholder 2"/>
          <p:cNvSpPr txBox="1">
            <a:spLocks/>
          </p:cNvSpPr>
          <p:nvPr/>
        </p:nvSpPr>
        <p:spPr>
          <a:xfrm>
            <a:off x="387044" y="979515"/>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Phenotypes can be propagated ‘up’ a genotype as well, when annotations are made to smaller elements (e.g. alleles)</a:t>
            </a:r>
            <a:endParaRPr lang="en-US" dirty="0" smtClean="0">
              <a:latin typeface="Times New Roman" panose="02020603050405020304" pitchFamily="18" charset="0"/>
              <a:cs typeface="Times New Roman" panose="02020603050405020304" pitchFamily="18" charset="0"/>
            </a:endParaRPr>
          </a:p>
        </p:txBody>
      </p:sp>
      <p:sp>
        <p:nvSpPr>
          <p:cNvPr id="52" name="TextBox 51"/>
          <p:cNvSpPr txBox="1"/>
          <p:nvPr/>
        </p:nvSpPr>
        <p:spPr>
          <a:xfrm>
            <a:off x="495180" y="2360013"/>
            <a:ext cx="2122863" cy="1887696"/>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a:p>
            <a:pPr algn="ctr">
              <a:lnSpc>
                <a:spcPts val="2000"/>
              </a:lnSpc>
            </a:pPr>
            <a:endParaRPr lang="en-US" sz="1200" dirty="0" smtClean="0">
              <a:latin typeface="Times New Roman" panose="02020603050405020304" pitchFamily="18" charset="0"/>
              <a:cs typeface="Times New Roman" panose="02020603050405020304" pitchFamily="18" charset="0"/>
            </a:endParaRPr>
          </a:p>
          <a:p>
            <a:pPr algn="ctr">
              <a:lnSpc>
                <a:spcPts val="2000"/>
              </a:lnSpc>
            </a:pPr>
            <a:r>
              <a:rPr lang="en-US" sz="1200" dirty="0" err="1" smtClean="0">
                <a:latin typeface="Times New Roman" panose="02020603050405020304" pitchFamily="18" charset="0"/>
                <a:cs typeface="Times New Roman" panose="02020603050405020304" pitchFamily="18" charset="0"/>
              </a:rPr>
              <a:t>has_variant_part</a:t>
            </a:r>
            <a:r>
              <a:rPr lang="en-US" sz="1200" dirty="0" smtClean="0">
                <a:latin typeface="Times New Roman" panose="02020603050405020304" pitchFamily="18" charset="0"/>
                <a:cs typeface="Times New Roman" panose="02020603050405020304" pitchFamily="18" charset="0"/>
              </a:rPr>
              <a:t> o</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53" name="TextBox 52"/>
          <p:cNvSpPr txBox="1"/>
          <p:nvPr/>
        </p:nvSpPr>
        <p:spPr>
          <a:xfrm>
            <a:off x="631519" y="2061565"/>
            <a:ext cx="1578281" cy="584775"/>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Property Chains</a:t>
            </a:r>
            <a:endParaRPr lang="en-US" sz="1600" b="1"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472462" y="4312586"/>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6" name="TextBox 35"/>
          <p:cNvSpPr txBox="1"/>
          <p:nvPr/>
        </p:nvSpPr>
        <p:spPr>
          <a:xfrm>
            <a:off x="2860190" y="3411527"/>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69262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b="931"/>
          <a:stretch/>
        </p:blipFill>
        <p:spPr>
          <a:xfrm>
            <a:off x="746359" y="831398"/>
            <a:ext cx="6560247" cy="5991877"/>
          </a:xfrm>
          <a:prstGeom prst="rect">
            <a:avLst/>
          </a:prstGeom>
        </p:spPr>
      </p:pic>
      <p:sp>
        <p:nvSpPr>
          <p:cNvPr id="7" name="Rounded Rectangle 6"/>
          <p:cNvSpPr/>
          <p:nvPr/>
        </p:nvSpPr>
        <p:spPr>
          <a:xfrm>
            <a:off x="2696422" y="762000"/>
            <a:ext cx="2228850" cy="1188720"/>
          </a:xfrm>
          <a:prstGeom prst="roundRect">
            <a:avLst/>
          </a:prstGeom>
          <a:solidFill>
            <a:srgbClr val="00277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908964" y="970279"/>
            <a:ext cx="1470660" cy="1117601"/>
          </a:xfrm>
          <a:prstGeom prst="round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961122" y="1140023"/>
            <a:ext cx="910224" cy="769912"/>
          </a:xfrm>
          <a:prstGeom prst="roundRect">
            <a:avLst/>
          </a:prstGeom>
          <a:solidFill>
            <a:srgbClr val="996633">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 name="Rounded Rectangle 9"/>
          <p:cNvSpPr/>
          <p:nvPr/>
        </p:nvSpPr>
        <p:spPr>
          <a:xfrm>
            <a:off x="4681259" y="2110741"/>
            <a:ext cx="1853796" cy="1196339"/>
          </a:xfrm>
          <a:prstGeom prst="round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42604" y="1958340"/>
            <a:ext cx="2685338" cy="1546859"/>
          </a:xfrm>
          <a:prstGeom prst="roundRect">
            <a:avLst/>
          </a:prstGeom>
          <a:solidFill>
            <a:srgbClr val="FFCC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86722" y="5054319"/>
            <a:ext cx="2479040" cy="1759993"/>
          </a:xfrm>
          <a:prstGeom prst="roundRect">
            <a:avLst/>
          </a:prstGeom>
          <a:solidFill>
            <a:srgbClr val="9A25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p:cNvSpPr/>
          <p:nvPr/>
        </p:nvSpPr>
        <p:spPr>
          <a:xfrm>
            <a:off x="3608282" y="2161394"/>
            <a:ext cx="944879" cy="1336186"/>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41764" y="3507477"/>
            <a:ext cx="5066049" cy="150953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903627" y="3901440"/>
            <a:ext cx="2720073" cy="1508760"/>
          </a:xfrm>
          <a:prstGeom prst="rect">
            <a:avLst/>
          </a:pr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98964" y="630039"/>
            <a:ext cx="1542410" cy="512961"/>
          </a:xfrm>
          <a:prstGeom prst="rect">
            <a:avLst/>
          </a:prstGeom>
          <a:noFill/>
        </p:spPr>
        <p:txBody>
          <a:bodyPr wrap="none" rtlCol="0">
            <a:spAutoFit/>
          </a:bodyPr>
          <a:lstStyle/>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Association</a:t>
            </a:r>
          </a:p>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Model</a:t>
            </a:r>
            <a:endParaRPr lang="en-US" sz="1600" dirty="0">
              <a:solidFill>
                <a:srgbClr val="001D58"/>
              </a:solidFill>
              <a:latin typeface="Courier New" panose="02070309020205020404" pitchFamily="49" charset="0"/>
              <a:cs typeface="Courier New" panose="02070309020205020404" pitchFamily="49" charset="0"/>
            </a:endParaRPr>
          </a:p>
        </p:txBody>
      </p:sp>
      <p:sp>
        <p:nvSpPr>
          <p:cNvPr id="14" name="TextBox 13"/>
          <p:cNvSpPr txBox="1"/>
          <p:nvPr/>
        </p:nvSpPr>
        <p:spPr>
          <a:xfrm>
            <a:off x="6912004" y="1098458"/>
            <a:ext cx="1542410" cy="338554"/>
          </a:xfrm>
          <a:prstGeom prst="rect">
            <a:avLst/>
          </a:prstGeom>
          <a:noFill/>
        </p:spPr>
        <p:txBody>
          <a:bodyPr wrap="none" rtlCol="0">
            <a:spAutoFit/>
          </a:bodyPr>
          <a:lstStyle/>
          <a:p>
            <a:r>
              <a:rPr lang="en-US" sz="1600" dirty="0" smtClean="0">
                <a:solidFill>
                  <a:srgbClr val="4F2270"/>
                </a:solidFill>
                <a:latin typeface="Courier New" panose="02070309020205020404" pitchFamily="49" charset="0"/>
                <a:cs typeface="Courier New" panose="02070309020205020404" pitchFamily="49" charset="0"/>
              </a:rPr>
              <a:t>Environment</a:t>
            </a:r>
            <a:endParaRPr lang="en-US" sz="1600" dirty="0">
              <a:solidFill>
                <a:srgbClr val="4F2270"/>
              </a:solidFill>
              <a:latin typeface="Courier New" panose="02070309020205020404" pitchFamily="49" charset="0"/>
              <a:cs typeface="Courier New" panose="02070309020205020404" pitchFamily="49" charset="0"/>
            </a:endParaRPr>
          </a:p>
        </p:txBody>
      </p:sp>
      <p:sp>
        <p:nvSpPr>
          <p:cNvPr id="19" name="TextBox 18"/>
          <p:cNvSpPr txBox="1"/>
          <p:nvPr/>
        </p:nvSpPr>
        <p:spPr>
          <a:xfrm>
            <a:off x="4730698" y="656302"/>
            <a:ext cx="2529860" cy="288541"/>
          </a:xfrm>
          <a:prstGeom prst="rect">
            <a:avLst/>
          </a:prstGeom>
          <a:noFill/>
        </p:spPr>
        <p:txBody>
          <a:bodyPr wrap="none" rtlCol="0">
            <a:spAutoFit/>
          </a:bodyPr>
          <a:lstStyle/>
          <a:p>
            <a:pPr algn="ctr">
              <a:lnSpc>
                <a:spcPts val="1400"/>
              </a:lnSpc>
            </a:pPr>
            <a:r>
              <a:rPr lang="en-US" sz="1600" dirty="0" smtClean="0">
                <a:solidFill>
                  <a:srgbClr val="684522"/>
                </a:solidFill>
                <a:latin typeface="Courier New" panose="02070309020205020404" pitchFamily="49" charset="0"/>
                <a:cs typeface="Courier New" panose="02070309020205020404" pitchFamily="49" charset="0"/>
              </a:rPr>
              <a:t>Developmental Stage</a:t>
            </a:r>
            <a:endParaRPr lang="en-US" sz="1600" dirty="0">
              <a:solidFill>
                <a:srgbClr val="684522"/>
              </a:solidFill>
              <a:latin typeface="Courier New" panose="02070309020205020404" pitchFamily="49" charset="0"/>
              <a:cs typeface="Courier New" panose="02070309020205020404" pitchFamily="49" charset="0"/>
            </a:endParaRPr>
          </a:p>
        </p:txBody>
      </p:sp>
      <p:sp>
        <p:nvSpPr>
          <p:cNvPr id="20" name="TextBox 19"/>
          <p:cNvSpPr txBox="1"/>
          <p:nvPr/>
        </p:nvSpPr>
        <p:spPr>
          <a:xfrm>
            <a:off x="228600" y="2087880"/>
            <a:ext cx="1172116" cy="338554"/>
          </a:xfrm>
          <a:prstGeom prst="rect">
            <a:avLst/>
          </a:prstGeom>
          <a:noFill/>
        </p:spPr>
        <p:txBody>
          <a:bodyPr wrap="none" rtlCol="0">
            <a:spAutoFit/>
          </a:bodyPr>
          <a:lstStyle/>
          <a:p>
            <a:r>
              <a:rPr lang="en-US" sz="1600" dirty="0" smtClean="0">
                <a:solidFill>
                  <a:srgbClr val="B55607"/>
                </a:solidFill>
                <a:latin typeface="Courier New" panose="02070309020205020404" pitchFamily="49" charset="0"/>
                <a:cs typeface="Courier New" panose="02070309020205020404" pitchFamily="49" charset="0"/>
              </a:rPr>
              <a:t>Evidence</a:t>
            </a:r>
            <a:endParaRPr lang="en-US" sz="1600" dirty="0">
              <a:solidFill>
                <a:srgbClr val="B55607"/>
              </a:solidFill>
              <a:latin typeface="Courier New" panose="02070309020205020404" pitchFamily="49" charset="0"/>
              <a:cs typeface="Courier New" panose="02070309020205020404" pitchFamily="49" charset="0"/>
            </a:endParaRPr>
          </a:p>
        </p:txBody>
      </p:sp>
      <p:sp>
        <p:nvSpPr>
          <p:cNvPr id="22" name="TextBox 21"/>
          <p:cNvSpPr txBox="1"/>
          <p:nvPr/>
        </p:nvSpPr>
        <p:spPr>
          <a:xfrm>
            <a:off x="5641816" y="2191831"/>
            <a:ext cx="1295546" cy="512961"/>
          </a:xfrm>
          <a:prstGeom prst="rect">
            <a:avLst/>
          </a:prstGeom>
          <a:noFill/>
        </p:spPr>
        <p:txBody>
          <a:bodyPr wrap="none" rtlCol="0">
            <a:spAutoFit/>
          </a:bodyPr>
          <a:lstStyle/>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Extrinsic</a:t>
            </a:r>
          </a:p>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Genotype</a:t>
            </a:r>
            <a:endParaRPr lang="en-US" sz="16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23" name="TextBox 22"/>
          <p:cNvSpPr txBox="1"/>
          <p:nvPr/>
        </p:nvSpPr>
        <p:spPr>
          <a:xfrm>
            <a:off x="1410943" y="3917029"/>
            <a:ext cx="1295546" cy="512961"/>
          </a:xfrm>
          <a:prstGeom prst="rect">
            <a:avLst/>
          </a:prstGeom>
          <a:noFill/>
        </p:spPr>
        <p:txBody>
          <a:bodyPr wrap="none" rtlCol="0">
            <a:spAutoFit/>
          </a:bodyPr>
          <a:lstStyle/>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Intrinsic</a:t>
            </a:r>
          </a:p>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Genotype</a:t>
            </a:r>
          </a:p>
        </p:txBody>
      </p:sp>
      <p:sp>
        <p:nvSpPr>
          <p:cNvPr id="24" name="TextBox 23"/>
          <p:cNvSpPr txBox="1"/>
          <p:nvPr/>
        </p:nvSpPr>
        <p:spPr>
          <a:xfrm>
            <a:off x="5200304" y="4107180"/>
            <a:ext cx="1418978" cy="233397"/>
          </a:xfrm>
          <a:prstGeom prst="rect">
            <a:avLst/>
          </a:prstGeom>
          <a:noFill/>
        </p:spPr>
        <p:txBody>
          <a:bodyPr wrap="none" rtlCol="0">
            <a:spAutoFit/>
          </a:bodyPr>
          <a:lstStyle/>
          <a:p>
            <a:pPr algn="ctr">
              <a:lnSpc>
                <a:spcPts val="1100"/>
              </a:lnSpc>
            </a:pPr>
            <a:r>
              <a:rPr lang="en-US" sz="1600" dirty="0" smtClean="0">
                <a:solidFill>
                  <a:srgbClr val="538022"/>
                </a:solidFill>
                <a:latin typeface="Courier New" panose="02070309020205020404" pitchFamily="49" charset="0"/>
                <a:cs typeface="Courier New" panose="02070309020205020404" pitchFamily="49" charset="0"/>
              </a:rPr>
              <a:t>Transgenes</a:t>
            </a:r>
            <a:endParaRPr lang="en-US" sz="1600" dirty="0">
              <a:solidFill>
                <a:srgbClr val="538022"/>
              </a:solidFill>
              <a:latin typeface="Courier New" panose="02070309020205020404" pitchFamily="49" charset="0"/>
              <a:cs typeface="Courier New" panose="02070309020205020404" pitchFamily="49" charset="0"/>
            </a:endParaRPr>
          </a:p>
        </p:txBody>
      </p:sp>
      <p:sp>
        <p:nvSpPr>
          <p:cNvPr id="25" name="TextBox 24"/>
          <p:cNvSpPr txBox="1"/>
          <p:nvPr/>
        </p:nvSpPr>
        <p:spPr>
          <a:xfrm>
            <a:off x="1028194" y="5124979"/>
            <a:ext cx="801822" cy="259686"/>
          </a:xfrm>
          <a:prstGeom prst="rect">
            <a:avLst/>
          </a:prstGeom>
          <a:noFill/>
        </p:spPr>
        <p:txBody>
          <a:bodyPr wrap="none" rtlCol="0">
            <a:spAutoFit/>
          </a:bodyPr>
          <a:lstStyle/>
          <a:p>
            <a:pPr algn="ctr">
              <a:lnSpc>
                <a:spcPts val="1100"/>
              </a:lnSpc>
            </a:pPr>
            <a:r>
              <a:rPr lang="en-US" sz="1600" dirty="0" smtClean="0">
                <a:solidFill>
                  <a:srgbClr val="761C00"/>
                </a:solidFill>
                <a:latin typeface="Courier New" panose="02070309020205020404" pitchFamily="49" charset="0"/>
                <a:cs typeface="Courier New" panose="02070309020205020404" pitchFamily="49" charset="0"/>
              </a:rPr>
              <a:t>Genes</a:t>
            </a:r>
            <a:endParaRPr lang="en-US" sz="1600" dirty="0">
              <a:solidFill>
                <a:srgbClr val="761C00"/>
              </a:solidFill>
              <a:latin typeface="Courier New" panose="02070309020205020404" pitchFamily="49" charset="0"/>
              <a:cs typeface="Courier New" panose="02070309020205020404" pitchFamily="49" charset="0"/>
            </a:endParaRPr>
          </a:p>
        </p:txBody>
      </p:sp>
      <p:sp>
        <p:nvSpPr>
          <p:cNvPr id="26" name="Title 1"/>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2776"/>
                </a:solidFill>
                <a:cs typeface="Times New Roman" panose="02020603050405020304" pitchFamily="18" charset="0"/>
              </a:rPr>
              <a:t>G2P Association Design Patterns in GENO</a:t>
            </a:r>
            <a:endParaRPr lang="en-US" sz="3600" dirty="0">
              <a:solidFill>
                <a:srgbClr val="002776"/>
              </a:solidFill>
              <a:cs typeface="Times New Roman" panose="02020603050405020304" pitchFamily="18" charset="0"/>
            </a:endParaRPr>
          </a:p>
        </p:txBody>
      </p:sp>
      <p:sp>
        <p:nvSpPr>
          <p:cNvPr id="27" name="TextBox 26"/>
          <p:cNvSpPr txBox="1"/>
          <p:nvPr/>
        </p:nvSpPr>
        <p:spPr>
          <a:xfrm>
            <a:off x="2586644" y="6328963"/>
            <a:ext cx="1172116" cy="512961"/>
          </a:xfrm>
          <a:prstGeom prst="rect">
            <a:avLst/>
          </a:prstGeom>
          <a:noFill/>
        </p:spPr>
        <p:txBody>
          <a:bodyPr wrap="none" rtlCol="0">
            <a:spAutoFit/>
          </a:bodyPr>
          <a:lstStyle/>
          <a:p>
            <a:pPr algn="ctr">
              <a:lnSpc>
                <a:spcPts val="1600"/>
              </a:lnSpc>
            </a:pPr>
            <a:r>
              <a:rPr lang="en-US" sz="1600" dirty="0" smtClean="0">
                <a:latin typeface="Courier New" panose="02070309020205020404" pitchFamily="49" charset="0"/>
                <a:cs typeface="Courier New" panose="02070309020205020404" pitchFamily="49" charset="0"/>
              </a:rPr>
              <a:t>Genomic</a:t>
            </a:r>
          </a:p>
          <a:p>
            <a:pPr algn="ctr">
              <a:lnSpc>
                <a:spcPts val="1600"/>
              </a:lnSpc>
            </a:pPr>
            <a:r>
              <a:rPr lang="en-US" sz="1600" dirty="0" smtClean="0">
                <a:latin typeface="Courier New" panose="02070309020205020404" pitchFamily="49" charset="0"/>
                <a:cs typeface="Courier New" panose="02070309020205020404" pitchFamily="49" charset="0"/>
              </a:rPr>
              <a:t>Position</a:t>
            </a:r>
            <a:endParaRPr lang="en-US" sz="1600" dirty="0">
              <a:latin typeface="Courier New" panose="02070309020205020404" pitchFamily="49" charset="0"/>
              <a:cs typeface="Courier New" panose="02070309020205020404" pitchFamily="49" charset="0"/>
            </a:endParaRPr>
          </a:p>
        </p:txBody>
      </p:sp>
      <p:sp>
        <p:nvSpPr>
          <p:cNvPr id="31" name="Rectangle 30"/>
          <p:cNvSpPr/>
          <p:nvPr/>
        </p:nvSpPr>
        <p:spPr>
          <a:xfrm>
            <a:off x="3859183" y="5010649"/>
            <a:ext cx="2847527" cy="47321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63044" y="5562600"/>
            <a:ext cx="4682836" cy="1200329"/>
          </a:xfrm>
          <a:prstGeom prst="rect">
            <a:avLst/>
          </a:prstGeom>
        </p:spPr>
        <p:txBody>
          <a:bodyPr wrap="square">
            <a:spAutoFit/>
          </a:bodyPr>
          <a:lstStyle/>
          <a:p>
            <a:pPr algn="ctr"/>
            <a:r>
              <a:rPr lang="en-US" dirty="0" smtClean="0">
                <a:solidFill>
                  <a:srgbClr val="582A0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GENO also supports representation of  G2P association data, providing terms and design patterns to support standardized modeling of data from diverse sources.</a:t>
            </a:r>
            <a:endParaRPr lang="en-US" dirty="0">
              <a:solidFill>
                <a:srgbClr val="582A04"/>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0643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brushm\AppData\Roaming\PixelMetrics\CaptureWiz\Temp\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62" y="328490"/>
            <a:ext cx="7467638" cy="620947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259080" y="1188720"/>
            <a:ext cx="3429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rgbClr val="002776"/>
                </a:solidFill>
              </a:rPr>
              <a:t>Intrinsic and Extrinsic Genotype Partonomies</a:t>
            </a:r>
            <a:endParaRPr lang="en-US" sz="4000" dirty="0">
              <a:solidFill>
                <a:srgbClr val="002776"/>
              </a:solidFill>
            </a:endParaRPr>
          </a:p>
        </p:txBody>
      </p:sp>
      <p:sp>
        <p:nvSpPr>
          <p:cNvPr id="2" name="TextBox 1"/>
          <p:cNvSpPr txBox="1"/>
          <p:nvPr/>
        </p:nvSpPr>
        <p:spPr>
          <a:xfrm>
            <a:off x="5300742" y="4700806"/>
            <a:ext cx="287258" cy="338554"/>
          </a:xfrm>
          <a:prstGeom prst="rect">
            <a:avLst/>
          </a:prstGeom>
          <a:noFill/>
        </p:spPr>
        <p:txBody>
          <a:bodyPr wrap="none" rtlCol="0">
            <a:spAutoFit/>
          </a:bodyPr>
          <a:lstStyle/>
          <a:p>
            <a:r>
              <a:rPr lang="en-US" sz="1600" dirty="0" smtClean="0"/>
              <a:t>*</a:t>
            </a:r>
            <a:endParaRPr lang="en-US" sz="1600" dirty="0"/>
          </a:p>
        </p:txBody>
      </p:sp>
    </p:spTree>
    <p:extLst>
      <p:ext uri="{BB962C8B-B14F-4D97-AF65-F5344CB8AC3E}">
        <p14:creationId xmlns:p14="http://schemas.microsoft.com/office/powerpoint/2010/main" val="30031435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776"/>
                </a:solidFill>
              </a:rPr>
              <a:t>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brushm\AppData\Roaming\PixelMetrics\CaptureWiz\Temp\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110" y="1263502"/>
            <a:ext cx="6581775" cy="524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89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229600" cy="1143000"/>
          </a:xfrm>
        </p:spPr>
        <p:txBody>
          <a:bodyPr/>
          <a:lstStyle/>
          <a:p>
            <a:r>
              <a:rPr lang="en-US" dirty="0" smtClean="0">
                <a:solidFill>
                  <a:srgbClr val="002776"/>
                </a:solidFill>
              </a:rPr>
              <a:t>Transgenes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Users\brushm\AppData\Roaming\PixelMetrics\CaptureWiz\Tem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45" y="1500321"/>
            <a:ext cx="8153400" cy="48278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23560" y="548640"/>
            <a:ext cx="228600" cy="461665"/>
          </a:xfrm>
          <a:prstGeom prst="rect">
            <a:avLst/>
          </a:prstGeom>
          <a:noFill/>
        </p:spPr>
        <p:txBody>
          <a:bodyPr wrap="square" rtlCol="0">
            <a:spAutoFit/>
          </a:bodyPr>
          <a:lstStyle/>
          <a:p>
            <a:r>
              <a:rPr lang="en-US" sz="2400" dirty="0" smtClean="0"/>
              <a:t>*</a:t>
            </a:r>
            <a:endParaRPr lang="en-US" sz="2400" dirty="0"/>
          </a:p>
        </p:txBody>
      </p:sp>
    </p:spTree>
    <p:extLst>
      <p:ext uri="{BB962C8B-B14F-4D97-AF65-F5344CB8AC3E}">
        <p14:creationId xmlns:p14="http://schemas.microsoft.com/office/powerpoint/2010/main" val="10024242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229600" cy="1143000"/>
          </a:xfrm>
        </p:spPr>
        <p:txBody>
          <a:bodyPr/>
          <a:lstStyle/>
          <a:p>
            <a:r>
              <a:rPr lang="en-US" dirty="0" smtClean="0">
                <a:solidFill>
                  <a:srgbClr val="002776"/>
                </a:solidFill>
              </a:rPr>
              <a:t>Reified Associations</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2" name="Picture 6" descr="C:\Users\brushm\AppData\Roaming\PixelMetrics\CaptureWiz\Temp\4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337" y="1712006"/>
            <a:ext cx="8229600" cy="3317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445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2776"/>
                </a:solidFill>
              </a:rPr>
              <a:t>Association ‘Qualifiers’</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82" name="Picture 6" descr="C:\Users\brushm\AppData\Roaming\PixelMetrics\CaptureWiz\Temp\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150" y="1600200"/>
            <a:ext cx="5864449" cy="480559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27033" y="1940202"/>
            <a:ext cx="2691571" cy="646331"/>
          </a:xfrm>
          <a:prstGeom prst="rect">
            <a:avLst/>
          </a:prstGeom>
        </p:spPr>
        <p:txBody>
          <a:bodyPr wrap="none">
            <a:spAutoFit/>
          </a:bodyPr>
          <a:lstStyle/>
          <a:p>
            <a:pPr algn="ctr"/>
            <a:r>
              <a:rPr lang="en-US" sz="3600" dirty="0" smtClean="0">
                <a:solidFill>
                  <a:srgbClr val="002776"/>
                </a:solidFill>
              </a:rPr>
              <a:t>Environment </a:t>
            </a:r>
            <a:endParaRPr lang="en-US" sz="3600" dirty="0"/>
          </a:p>
        </p:txBody>
      </p:sp>
      <p:sp>
        <p:nvSpPr>
          <p:cNvPr id="12" name="Rectangle 11"/>
          <p:cNvSpPr/>
          <p:nvPr/>
        </p:nvSpPr>
        <p:spPr>
          <a:xfrm>
            <a:off x="5581366" y="1841604"/>
            <a:ext cx="3030959" cy="1200329"/>
          </a:xfrm>
          <a:prstGeom prst="rect">
            <a:avLst/>
          </a:prstGeom>
        </p:spPr>
        <p:txBody>
          <a:bodyPr wrap="none">
            <a:spAutoFit/>
          </a:bodyPr>
          <a:lstStyle/>
          <a:p>
            <a:pPr algn="ctr"/>
            <a:r>
              <a:rPr lang="en-US" sz="3600" dirty="0" smtClean="0">
                <a:solidFill>
                  <a:srgbClr val="002776"/>
                </a:solidFill>
              </a:rPr>
              <a:t>Developmental</a:t>
            </a:r>
          </a:p>
          <a:p>
            <a:pPr algn="ctr"/>
            <a:r>
              <a:rPr lang="en-US" sz="3600" dirty="0" smtClean="0">
                <a:solidFill>
                  <a:srgbClr val="002776"/>
                </a:solidFill>
              </a:rPr>
              <a:t>Stage</a:t>
            </a:r>
            <a:endParaRPr lang="en-US" sz="3600" dirty="0"/>
          </a:p>
        </p:txBody>
      </p:sp>
    </p:spTree>
    <p:extLst>
      <p:ext uri="{BB962C8B-B14F-4D97-AF65-F5344CB8AC3E}">
        <p14:creationId xmlns:p14="http://schemas.microsoft.com/office/powerpoint/2010/main" val="34345925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rushm\AppData\Roaming\PixelMetrics\CaptureWiz\Temp\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119199"/>
            <a:ext cx="6324600" cy="53584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Evidence and Provenance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5374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dirty="0" smtClean="0">
                <a:solidFill>
                  <a:srgbClr val="002776"/>
                </a:solidFill>
                <a:latin typeface="Times New Roman" panose="02020603050405020304" pitchFamily="18" charset="0"/>
                <a:cs typeface="Times New Roman" panose="02020603050405020304" pitchFamily="18" charset="0"/>
              </a:rPr>
              <a:t>Workflow for and Documentation Ingesting GENO-Compliant Models</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981200"/>
            <a:ext cx="8001000" cy="4724400"/>
          </a:xfrm>
        </p:spPr>
        <p:txBody>
          <a:bodyPr>
            <a:normAutofit fontScale="77500" lnSpcReduction="20000"/>
          </a:bodyPr>
          <a:lstStyle/>
          <a:p>
            <a:pPr marL="623888" indent="-395288">
              <a:spcBef>
                <a:spcPts val="12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Source data explored and modeled</a:t>
            </a:r>
          </a:p>
          <a:p>
            <a:pPr marL="1085850" lvl="1" indent="-288925">
              <a:buFont typeface="+mj-lt"/>
              <a:buAutoNum type="alphaLcPeriod"/>
            </a:pPr>
            <a:r>
              <a:rPr lang="en-US" baseline="0" dirty="0" smtClean="0">
                <a:latin typeface="Times New Roman" panose="02020603050405020304" pitchFamily="18" charset="0"/>
                <a:cs typeface="Times New Roman" panose="02020603050405020304" pitchFamily="18" charset="0"/>
              </a:rPr>
              <a:t>Data mapped to existing GENO patterns where possible</a:t>
            </a:r>
          </a:p>
          <a:p>
            <a:pPr marL="1085850" lvl="1" indent="-288925">
              <a:buFont typeface="+mj-lt"/>
              <a:buAutoNum type="alphaLcPeriod"/>
            </a:pPr>
            <a:r>
              <a:rPr lang="en-US" baseline="0" dirty="0" smtClean="0">
                <a:latin typeface="Times New Roman" panose="02020603050405020304" pitchFamily="18" charset="0"/>
                <a:cs typeface="Times New Roman" panose="02020603050405020304" pitchFamily="18" charset="0"/>
              </a:rPr>
              <a:t>Existing patterns refine,</a:t>
            </a:r>
            <a:r>
              <a:rPr lang="en-US" dirty="0" smtClean="0">
                <a:latin typeface="Times New Roman" panose="02020603050405020304" pitchFamily="18" charset="0"/>
                <a:cs typeface="Times New Roman" panose="02020603050405020304" pitchFamily="18" charset="0"/>
              </a:rPr>
              <a:t> n</a:t>
            </a:r>
            <a:r>
              <a:rPr lang="en-US" baseline="0" dirty="0" smtClean="0">
                <a:latin typeface="Times New Roman" panose="02020603050405020304" pitchFamily="18" charset="0"/>
                <a:cs typeface="Times New Roman" panose="02020603050405020304" pitchFamily="18" charset="0"/>
              </a:rPr>
              <a:t>ew patterns</a:t>
            </a:r>
            <a:r>
              <a:rPr lang="en-US" dirty="0" smtClean="0">
                <a:latin typeface="Times New Roman" panose="02020603050405020304" pitchFamily="18" charset="0"/>
                <a:cs typeface="Times New Roman" panose="02020603050405020304" pitchFamily="18" charset="0"/>
              </a:rPr>
              <a:t> defined</a:t>
            </a:r>
            <a:endParaRPr lang="en-US" baseline="0" dirty="0" smtClean="0">
              <a:latin typeface="Times New Roman" panose="02020603050405020304" pitchFamily="18" charset="0"/>
              <a:cs typeface="Times New Roman" panose="02020603050405020304" pitchFamily="18" charset="0"/>
            </a:endParaRPr>
          </a:p>
          <a:p>
            <a:pPr marL="623888" indent="-395288">
              <a:spcBef>
                <a:spcPts val="18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Data model</a:t>
            </a:r>
            <a:r>
              <a:rPr lang="en-US" dirty="0" smtClean="0">
                <a:latin typeface="Times New Roman" panose="02020603050405020304" pitchFamily="18" charset="0"/>
                <a:cs typeface="Times New Roman" panose="02020603050405020304" pitchFamily="18" charset="0"/>
              </a:rPr>
              <a:t> implemented in </a:t>
            </a:r>
            <a:r>
              <a:rPr lang="en-US" dirty="0" err="1" smtClean="0">
                <a:latin typeface="Times New Roman" panose="02020603050405020304" pitchFamily="18" charset="0"/>
                <a:cs typeface="Times New Roman" panose="02020603050405020304" pitchFamily="18" charset="0"/>
              </a:rPr>
              <a:t>DIPper</a:t>
            </a:r>
            <a:r>
              <a:rPr lang="en-US" dirty="0" smtClean="0">
                <a:latin typeface="Times New Roman" panose="02020603050405020304" pitchFamily="18" charset="0"/>
                <a:cs typeface="Times New Roman" panose="02020603050405020304" pitchFamily="18" charset="0"/>
              </a:rPr>
              <a:t> code</a:t>
            </a:r>
            <a:endParaRPr lang="en-US" baseline="0" dirty="0" smtClean="0">
              <a:latin typeface="Times New Roman" panose="02020603050405020304" pitchFamily="18" charset="0"/>
              <a:cs typeface="Times New Roman" panose="02020603050405020304" pitchFamily="18" charset="0"/>
            </a:endParaRPr>
          </a:p>
          <a:p>
            <a:pPr marL="623888" indent="-395288">
              <a:lnSpc>
                <a:spcPct val="120000"/>
              </a:lnSpc>
              <a:spcBef>
                <a:spcPts val="1800"/>
              </a:spcBef>
              <a:buSzPct val="95000"/>
              <a:buFont typeface="+mj-lt"/>
              <a:buAutoNum type="arabicPeriod"/>
            </a:pPr>
            <a:r>
              <a:rPr lang="en-US" baseline="0" dirty="0" err="1" smtClean="0">
                <a:latin typeface="Times New Roman" panose="02020603050405020304" pitchFamily="18" charset="0"/>
                <a:cs typeface="Times New Roman" panose="02020603050405020304" pitchFamily="18" charset="0"/>
              </a:rPr>
              <a:t>DIPper</a:t>
            </a:r>
            <a:r>
              <a:rPr lang="en-US" baseline="0" dirty="0" smtClean="0">
                <a:latin typeface="Times New Roman" panose="02020603050405020304" pitchFamily="18" charset="0"/>
                <a:cs typeface="Times New Roman" panose="02020603050405020304" pitchFamily="18" charset="0"/>
              </a:rPr>
              <a:t> executed to transform source data according to the model</a:t>
            </a:r>
          </a:p>
          <a:p>
            <a:pPr marL="623888" indent="-395288">
              <a:spcBef>
                <a:spcPts val="18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Data QA and evaluation </a:t>
            </a:r>
            <a:r>
              <a:rPr lang="en-US" baseline="0" dirty="0" smtClean="0">
                <a:latin typeface="Times New Roman" panose="02020603050405020304" pitchFamily="18" charset="0"/>
                <a:cs typeface="Times New Roman" panose="02020603050405020304" pitchFamily="18" charset="0"/>
                <a:sym typeface="Wingdings" panose="05000000000000000000" pitchFamily="2" charset="2"/>
              </a:rPr>
              <a:t></a:t>
            </a:r>
            <a:r>
              <a:rPr lang="en-US" baseline="0" dirty="0" smtClean="0">
                <a:latin typeface="Times New Roman" panose="02020603050405020304" pitchFamily="18" charset="0"/>
                <a:cs typeface="Times New Roman" panose="02020603050405020304" pitchFamily="18" charset="0"/>
              </a:rPr>
              <a:t> iterative model refinement</a:t>
            </a:r>
          </a:p>
          <a:p>
            <a:pPr marL="623888" indent="-395288">
              <a:lnSpc>
                <a:spcPct val="120000"/>
              </a:lnSpc>
              <a:spcBef>
                <a:spcPts val="12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Ingest of subsequent sources often required update of models for existing</a:t>
            </a:r>
            <a:r>
              <a:rPr lang="en-US" dirty="0" smtClean="0">
                <a:latin typeface="Times New Roman" panose="02020603050405020304" pitchFamily="18" charset="0"/>
                <a:cs typeface="Times New Roman" panose="02020603050405020304" pitchFamily="18" charset="0"/>
              </a:rPr>
              <a:t> sources</a:t>
            </a:r>
            <a:endParaRPr lang="en-US" baseline="0" dirty="0" smtClean="0">
              <a:latin typeface="Times New Roman" panose="02020603050405020304" pitchFamily="18" charset="0"/>
              <a:cs typeface="Times New Roman" panose="02020603050405020304" pitchFamily="18" charset="0"/>
            </a:endParaRPr>
          </a:p>
          <a:p>
            <a:pPr marL="185738" indent="0">
              <a:spcBef>
                <a:spcPts val="600"/>
              </a:spcBef>
              <a:buNone/>
            </a:pPr>
            <a:endParaRPr lang="en-US" sz="2800" baseline="0"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464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230630"/>
            <a:ext cx="8305800" cy="5562600"/>
          </a:xfrm>
        </p:spPr>
        <p:txBody>
          <a:bodyPr>
            <a:noAutofit/>
          </a:bodyPr>
          <a:lstStyle/>
          <a:p>
            <a:pPr marL="0" indent="0">
              <a:spcBef>
                <a:spcPts val="800"/>
              </a:spcBef>
              <a:buNone/>
            </a:pPr>
            <a:r>
              <a:rPr lang="en-US" sz="2400" b="1" dirty="0" smtClean="0">
                <a:latin typeface="Times New Roman" panose="02020603050405020304" pitchFamily="18" charset="0"/>
                <a:cs typeface="Times New Roman" panose="02020603050405020304" pitchFamily="18" charset="0"/>
              </a:rPr>
              <a:t>Coverage</a:t>
            </a:r>
            <a:endParaRPr lang="en-US" sz="20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Genotypes and their component elements of genetic variation           (across human and model organism G2P databases)</a:t>
            </a: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Additional terms needed to describe these elements and represent     G2P associations (e.g. environmental </a:t>
            </a:r>
            <a:r>
              <a:rPr lang="en-US" sz="2000" dirty="0">
                <a:latin typeface="Times New Roman" panose="02020603050405020304" pitchFamily="18" charset="0"/>
                <a:cs typeface="Times New Roman" panose="02020603050405020304" pitchFamily="18" charset="0"/>
              </a:rPr>
              <a:t>context, </a:t>
            </a:r>
            <a:r>
              <a:rPr lang="en-US" sz="2000" dirty="0" smtClean="0">
                <a:latin typeface="Times New Roman" panose="02020603050405020304" pitchFamily="18" charset="0"/>
                <a:cs typeface="Times New Roman" panose="02020603050405020304" pitchFamily="18" charset="0"/>
              </a:rPr>
              <a:t>evidence/provenance)</a:t>
            </a:r>
            <a:endParaRPr lang="en-US" sz="2000" dirty="0">
              <a:latin typeface="Times New Roman" panose="02020603050405020304" pitchFamily="18" charset="0"/>
              <a:cs typeface="Times New Roman" panose="02020603050405020304" pitchFamily="18" charset="0"/>
            </a:endParaRPr>
          </a:p>
          <a:p>
            <a:pPr marL="0" indent="0">
              <a:spcBef>
                <a:spcPts val="1200"/>
              </a:spcBef>
              <a:buNone/>
            </a:pPr>
            <a:r>
              <a:rPr lang="en-US" sz="2400" b="1" dirty="0" smtClean="0">
                <a:latin typeface="Times New Roman" panose="02020603050405020304" pitchFamily="18" charset="0"/>
                <a:cs typeface="Times New Roman" panose="02020603050405020304" pitchFamily="18" charset="0"/>
              </a:rPr>
              <a:t>Goal</a:t>
            </a: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Support integration and analysis of G2P data under a unified semantic framework</a:t>
            </a:r>
            <a:endParaRPr lang="en-US" sz="1600" dirty="0" smtClean="0">
              <a:latin typeface="Times New Roman" panose="02020603050405020304" pitchFamily="18" charset="0"/>
              <a:cs typeface="Times New Roman" panose="02020603050405020304" pitchFamily="18" charset="0"/>
            </a:endParaRPr>
          </a:p>
          <a:p>
            <a:pPr marL="0" indent="0">
              <a:spcBef>
                <a:spcPts val="1200"/>
              </a:spcBef>
              <a:buNone/>
            </a:pPr>
            <a:r>
              <a:rPr lang="en-US" sz="2400" b="1" dirty="0" smtClean="0">
                <a:latin typeface="Times New Roman" panose="02020603050405020304" pitchFamily="18" charset="0"/>
                <a:cs typeface="Times New Roman" panose="02020603050405020304" pitchFamily="18" charset="0"/>
              </a:rPr>
              <a:t>Development</a:t>
            </a:r>
            <a:endParaRPr lang="en-US" sz="2400" dirty="0" smtClean="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Openly developed on </a:t>
            </a:r>
            <a:r>
              <a:rPr lang="en-US" sz="2000" dirty="0" err="1" smtClean="0">
                <a:latin typeface="Times New Roman" panose="02020603050405020304" pitchFamily="18" charset="0"/>
                <a:cs typeface="Times New Roman" panose="02020603050405020304" pitchFamily="18" charset="0"/>
              </a:rPr>
              <a:t>Github</a:t>
            </a: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hlinkClick r:id="rId3"/>
              </a:rPr>
              <a:t>link</a:t>
            </a:r>
            <a:r>
              <a:rPr lang="en-US" sz="2000" dirty="0" smtClean="0">
                <a:latin typeface="Times New Roman" panose="02020603050405020304" pitchFamily="18" charset="0"/>
                <a:cs typeface="Times New Roman" panose="02020603050405020304" pitchFamily="18" charset="0"/>
              </a:rPr>
              <a:t>) under Monarch Initiative organization</a:t>
            </a: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Aligned with </a:t>
            </a:r>
            <a:r>
              <a:rPr lang="en-US" sz="2000" dirty="0" smtClean="0">
                <a:latin typeface="Times New Roman" panose="02020603050405020304" pitchFamily="18" charset="0"/>
                <a:cs typeface="Times New Roman" panose="02020603050405020304" pitchFamily="18" charset="0"/>
                <a:hlinkClick r:id="rId4"/>
              </a:rPr>
              <a:t>OBO Foundry</a:t>
            </a:r>
            <a:r>
              <a:rPr lang="en-US" sz="2000" dirty="0" smtClean="0">
                <a:latin typeface="Times New Roman" panose="02020603050405020304" pitchFamily="18" charset="0"/>
                <a:cs typeface="Times New Roman" panose="02020603050405020304" pitchFamily="18" charset="0"/>
              </a:rPr>
              <a:t> principles, under BFO framework</a:t>
            </a:r>
            <a:endParaRPr lang="en-US" sz="20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Reuses terms from existing models  (</a:t>
            </a:r>
            <a:r>
              <a:rPr lang="en-US" sz="1800" dirty="0" smtClean="0">
                <a:latin typeface="Times New Roman" panose="02020603050405020304" pitchFamily="18" charset="0"/>
                <a:cs typeface="Times New Roman" panose="02020603050405020304" pitchFamily="18" charset="0"/>
              </a:rPr>
              <a:t>SO, FALDO, OBAN, IAO, GO, OBI, SEPIO)</a:t>
            </a:r>
            <a:endParaRPr lang="en-US" sz="18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Development thus far driven primarily by Monarch data and use cases</a:t>
            </a:r>
          </a:p>
          <a:p>
            <a:pPr>
              <a:buFont typeface="Wingdings" panose="05000000000000000000" pitchFamily="2" charset="2"/>
              <a:buChar char="§"/>
            </a:pPr>
            <a:endParaRPr lang="en-US" sz="1800" dirty="0" smtClean="0">
              <a:latin typeface="Times New Roman" panose="02020603050405020304" pitchFamily="18" charset="0"/>
              <a:cs typeface="Times New Roman" panose="02020603050405020304" pitchFamily="18" charset="0"/>
            </a:endParaRPr>
          </a:p>
          <a:p>
            <a:pPr marL="0" indent="0">
              <a:buNone/>
            </a:pPr>
            <a:endParaRPr lang="en-US" sz="1800" dirty="0" smtClean="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6388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brushm\AppData\Roaming\PixelMetrics\CaptureWiz\Temp\18.png"/>
          <p:cNvPicPr>
            <a:picLocks noChangeAspect="1" noChangeArrowheads="1"/>
          </p:cNvPicPr>
          <p:nvPr/>
        </p:nvPicPr>
        <p:blipFill rotWithShape="1">
          <a:blip r:embed="rId3">
            <a:extLst>
              <a:ext uri="{28A0092B-C50C-407E-A947-70E740481C1C}">
                <a14:useLocalDpi xmlns:a14="http://schemas.microsoft.com/office/drawing/2010/main" val="0"/>
              </a:ext>
            </a:extLst>
          </a:blip>
          <a:srcRect b="2510"/>
          <a:stretch/>
        </p:blipFill>
        <p:spPr bwMode="auto">
          <a:xfrm>
            <a:off x="164642" y="495826"/>
            <a:ext cx="8217358" cy="636217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129540" y="38626"/>
            <a:ext cx="9325302"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latin typeface="Times New Roman" panose="02020603050405020304" pitchFamily="18" charset="0"/>
                <a:cs typeface="Times New Roman" panose="02020603050405020304" pitchFamily="18" charset="0"/>
              </a:rPr>
              <a:t>Graphical Concept Maps Specify Data Models for Each Source</a:t>
            </a:r>
          </a:p>
        </p:txBody>
      </p:sp>
      <p:sp>
        <p:nvSpPr>
          <p:cNvPr id="5" name="TextBox 4"/>
          <p:cNvSpPr txBox="1"/>
          <p:nvPr/>
        </p:nvSpPr>
        <p:spPr>
          <a:xfrm>
            <a:off x="6420747" y="1600200"/>
            <a:ext cx="2723253" cy="2062103"/>
          </a:xfrm>
          <a:prstGeom prst="rect">
            <a:avLst/>
          </a:prstGeom>
          <a:noFill/>
        </p:spPr>
        <p:txBody>
          <a:bodyPr wrap="square" rtlCol="0">
            <a:spAutoFit/>
          </a:bodyPr>
          <a:lstStyle/>
          <a:p>
            <a:pPr algn="ctr"/>
            <a:r>
              <a:rPr lang="en-US" b="1" dirty="0" smtClean="0">
                <a:solidFill>
                  <a:srgbClr val="002060"/>
                </a:solidFill>
                <a:latin typeface="Times New Roman" panose="02020603050405020304" pitchFamily="18" charset="0"/>
                <a:cs typeface="Times New Roman" panose="02020603050405020304" pitchFamily="18" charset="0"/>
              </a:rPr>
              <a:t>ZFIN Example 1:</a:t>
            </a:r>
          </a:p>
          <a:p>
            <a:pPr algn="ctr"/>
            <a:r>
              <a:rPr lang="en-US" sz="1200" dirty="0">
                <a:latin typeface="Times New Roman" panose="02020603050405020304" pitchFamily="18" charset="0"/>
                <a:cs typeface="Times New Roman" panose="02020603050405020304" pitchFamily="18" charset="0"/>
                <a:hlinkClick r:id="rId4"/>
              </a:rPr>
              <a:t>http://</a:t>
            </a:r>
            <a:r>
              <a:rPr lang="en-US" sz="1200" dirty="0" smtClean="0">
                <a:latin typeface="Times New Roman" panose="02020603050405020304" pitchFamily="18" charset="0"/>
                <a:cs typeface="Times New Roman" panose="02020603050405020304" pitchFamily="18" charset="0"/>
                <a:hlinkClick r:id="rId4"/>
              </a:rPr>
              <a:t>zfin.org/ZDB-FISH-150901-14833</a:t>
            </a:r>
            <a:endParaRPr lang="en-US" sz="1200" dirty="0" smtClean="0">
              <a:latin typeface="Times New Roman" panose="02020603050405020304" pitchFamily="18" charset="0"/>
              <a:cs typeface="Times New Roman" panose="02020603050405020304" pitchFamily="18" charset="0"/>
            </a:endParaRPr>
          </a:p>
          <a:p>
            <a:pPr algn="ctr"/>
            <a:r>
              <a:rPr lang="en-US" sz="1400" dirty="0" smtClean="0">
                <a:latin typeface="Times New Roman" panose="02020603050405020304" pitchFamily="18" charset="0"/>
                <a:cs typeface="Times New Roman" panose="02020603050405020304" pitchFamily="18" charset="0"/>
              </a:rPr>
              <a:t>A </a:t>
            </a:r>
            <a:r>
              <a:rPr lang="en-US" sz="1400" dirty="0">
                <a:latin typeface="Times New Roman" panose="02020603050405020304" pitchFamily="18" charset="0"/>
                <a:cs typeface="Times New Roman" panose="02020603050405020304" pitchFamily="18" charset="0"/>
              </a:rPr>
              <a:t>genotype-phenotype association for an </a:t>
            </a:r>
            <a:r>
              <a:rPr lang="en-US" sz="1400" b="1" dirty="0">
                <a:latin typeface="Times New Roman" panose="02020603050405020304" pitchFamily="18" charset="0"/>
                <a:cs typeface="Times New Roman" panose="02020603050405020304" pitchFamily="18" charset="0"/>
              </a:rPr>
              <a:t>intrinsic</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genotype</a:t>
            </a:r>
            <a:r>
              <a:rPr lang="en-US" sz="1400" dirty="0">
                <a:latin typeface="Times New Roman" panose="02020603050405020304" pitchFamily="18" charset="0"/>
                <a:cs typeface="Times New Roman" panose="02020603050405020304" pitchFamily="18" charset="0"/>
              </a:rPr>
              <a:t> comprised of homozygous mutations in two genes (ndr2 and </a:t>
            </a:r>
            <a:r>
              <a:rPr lang="en-US" sz="1400" dirty="0" err="1">
                <a:latin typeface="Times New Roman" panose="02020603050405020304" pitchFamily="18" charset="0"/>
                <a:cs typeface="Times New Roman" panose="02020603050405020304" pitchFamily="18" charset="0"/>
              </a:rPr>
              <a:t>shha</a:t>
            </a:r>
            <a:r>
              <a:rPr lang="en-US" sz="1400" dirty="0" smtClean="0">
                <a:latin typeface="Times New Roman" panose="02020603050405020304" pitchFamily="18" charset="0"/>
                <a:cs typeface="Times New Roman" panose="02020603050405020304" pitchFamily="18" charset="0"/>
              </a:rPr>
              <a:t>), qualified </a:t>
            </a:r>
            <a:r>
              <a:rPr lang="en-US" sz="1400" dirty="0">
                <a:latin typeface="Times New Roman" panose="02020603050405020304" pitchFamily="18" charset="0"/>
                <a:cs typeface="Times New Roman" panose="02020603050405020304" pitchFamily="18" charset="0"/>
              </a:rPr>
              <a:t>by both environment and developmental stage information</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61090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brushm\AppData\Roaming\PixelMetrics\CaptureWiz\Temp\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6" y="877396"/>
            <a:ext cx="8931508" cy="54136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272369" y="1246645"/>
            <a:ext cx="2860364" cy="2554545"/>
          </a:xfrm>
          <a:prstGeom prst="rect">
            <a:avLst/>
          </a:prstGeom>
          <a:noFill/>
        </p:spPr>
        <p:txBody>
          <a:bodyPr wrap="square" rtlCol="0">
            <a:spAutoFit/>
          </a:bodyPr>
          <a:lstStyle/>
          <a:p>
            <a:pPr algn="ctr"/>
            <a:r>
              <a:rPr lang="en-US" sz="1600" b="1" dirty="0" smtClean="0">
                <a:solidFill>
                  <a:srgbClr val="002060"/>
                </a:solidFill>
                <a:latin typeface="Times New Roman" panose="02020603050405020304" pitchFamily="18" charset="0"/>
                <a:cs typeface="Times New Roman" panose="02020603050405020304" pitchFamily="18" charset="0"/>
              </a:rPr>
              <a:t>ZFIN Example 2:</a:t>
            </a:r>
          </a:p>
          <a:p>
            <a:pPr algn="ctr"/>
            <a:r>
              <a:rPr lang="en-US" sz="1200" dirty="0">
                <a:latin typeface="Times New Roman" panose="02020603050405020304" pitchFamily="18" charset="0"/>
                <a:cs typeface="Times New Roman" panose="02020603050405020304" pitchFamily="18" charset="0"/>
                <a:hlinkClick r:id="rId4"/>
              </a:rPr>
              <a:t>http://</a:t>
            </a:r>
            <a:r>
              <a:rPr lang="en-US" sz="1200" dirty="0" smtClean="0">
                <a:latin typeface="Times New Roman" panose="02020603050405020304" pitchFamily="18" charset="0"/>
                <a:cs typeface="Times New Roman" panose="02020603050405020304" pitchFamily="18" charset="0"/>
                <a:hlinkClick r:id="rId4"/>
              </a:rPr>
              <a:t>zfin.org/ZDB-FISH-150901-20257</a:t>
            </a:r>
            <a:r>
              <a:rPr lang="en-US" sz="1200" dirty="0" smtClean="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p>
            <a:pPr algn="ctr"/>
            <a:r>
              <a:rPr lang="en-US" sz="1200" dirty="0" smtClean="0">
                <a:latin typeface="Times New Roman" panose="02020603050405020304" pitchFamily="18" charset="0"/>
                <a:cs typeface="Times New Roman" panose="02020603050405020304" pitchFamily="18" charset="0"/>
              </a:rPr>
              <a:t>A </a:t>
            </a:r>
            <a:r>
              <a:rPr lang="en-US" sz="1200" dirty="0">
                <a:latin typeface="Times New Roman" panose="02020603050405020304" pitchFamily="18" charset="0"/>
                <a:cs typeface="Times New Roman" panose="02020603050405020304" pitchFamily="18" charset="0"/>
              </a:rPr>
              <a:t>genotype-phenotype association for an </a:t>
            </a:r>
            <a:r>
              <a:rPr lang="en-US" sz="1200" b="1" dirty="0">
                <a:latin typeface="Times New Roman" panose="02020603050405020304" pitchFamily="18" charset="0"/>
                <a:cs typeface="Times New Roman" panose="02020603050405020304" pitchFamily="18" charset="0"/>
              </a:rPr>
              <a:t>effective genotype </a:t>
            </a:r>
            <a:r>
              <a:rPr lang="en-US" sz="1200" dirty="0">
                <a:latin typeface="Times New Roman" panose="02020603050405020304" pitchFamily="18" charset="0"/>
                <a:cs typeface="Times New Roman" panose="02020603050405020304" pitchFamily="18" charset="0"/>
              </a:rPr>
              <a:t>comprised </a:t>
            </a:r>
            <a:r>
              <a:rPr lang="en-US" sz="1200" dirty="0" smtClean="0">
                <a:latin typeface="Times New Roman" panose="02020603050405020304" pitchFamily="18" charset="0"/>
                <a:cs typeface="Times New Roman" panose="02020603050405020304" pitchFamily="18" charset="0"/>
              </a:rPr>
              <a:t>of an    </a:t>
            </a:r>
            <a:r>
              <a:rPr lang="en-US" sz="1200" b="1" dirty="0" smtClean="0">
                <a:latin typeface="Times New Roman" panose="02020603050405020304" pitchFamily="18" charset="0"/>
                <a:cs typeface="Times New Roman" panose="02020603050405020304" pitchFamily="18" charset="0"/>
              </a:rPr>
              <a:t>intrinsic </a:t>
            </a:r>
            <a:r>
              <a:rPr lang="en-US" sz="1200" b="1" dirty="0">
                <a:latin typeface="Times New Roman" panose="02020603050405020304" pitchFamily="18" charset="0"/>
                <a:cs typeface="Times New Roman" panose="02020603050405020304" pitchFamily="18" charset="0"/>
              </a:rPr>
              <a:t>genotype </a:t>
            </a:r>
            <a:r>
              <a:rPr lang="en-US" sz="1200" dirty="0">
                <a:latin typeface="Times New Roman" panose="02020603050405020304" pitchFamily="18" charset="0"/>
                <a:cs typeface="Times New Roman" panose="02020603050405020304" pitchFamily="18" charset="0"/>
              </a:rPr>
              <a:t>component containing an </a:t>
            </a:r>
            <a:r>
              <a:rPr lang="en-US" sz="1200" dirty="0" err="1">
                <a:latin typeface="Times New Roman" panose="02020603050405020304" pitchFamily="18" charset="0"/>
                <a:cs typeface="Times New Roman" panose="02020603050405020304" pitchFamily="18" charset="0"/>
              </a:rPr>
              <a:t>unlocated</a:t>
            </a:r>
            <a:r>
              <a:rPr lang="en-US" sz="1200" dirty="0">
                <a:latin typeface="Times New Roman" panose="02020603050405020304" pitchFamily="18" charset="0"/>
                <a:cs typeface="Times New Roman" panose="02020603050405020304" pitchFamily="18" charset="0"/>
              </a:rPr>
              <a:t> transgenic insertion (i114Tg) which drives </a:t>
            </a:r>
            <a:r>
              <a:rPr lang="en-US" sz="1200" dirty="0" smtClean="0">
                <a:latin typeface="Times New Roman" panose="02020603050405020304" pitchFamily="18" charset="0"/>
                <a:cs typeface="Times New Roman" panose="02020603050405020304" pitchFamily="18" charset="0"/>
              </a:rPr>
              <a:t>GFP expression </a:t>
            </a:r>
            <a:r>
              <a:rPr lang="en-US" sz="1200" dirty="0">
                <a:latin typeface="Times New Roman" panose="02020603050405020304" pitchFamily="18" charset="0"/>
                <a:cs typeface="Times New Roman" panose="02020603050405020304" pitchFamily="18" charset="0"/>
              </a:rPr>
              <a:t>from the </a:t>
            </a:r>
            <a:r>
              <a:rPr lang="en-US" sz="1200" dirty="0" smtClean="0">
                <a:latin typeface="Times New Roman" panose="02020603050405020304" pitchFamily="18" charset="0"/>
                <a:cs typeface="Times New Roman" panose="02020603050405020304" pitchFamily="18" charset="0"/>
              </a:rPr>
              <a:t>promoter </a:t>
            </a:r>
            <a:r>
              <a:rPr lang="en-US" sz="1200" dirty="0">
                <a:latin typeface="Times New Roman" panose="02020603050405020304" pitchFamily="18" charset="0"/>
                <a:cs typeface="Times New Roman" panose="02020603050405020304" pitchFamily="18" charset="0"/>
              </a:rPr>
              <a:t>of the </a:t>
            </a:r>
            <a:r>
              <a:rPr lang="en-US" sz="1200" dirty="0" err="1">
                <a:latin typeface="Times New Roman" panose="02020603050405020304" pitchFamily="18" charset="0"/>
                <a:cs typeface="Times New Roman" panose="02020603050405020304" pitchFamily="18" charset="0"/>
              </a:rPr>
              <a:t>mpx</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gene, and an </a:t>
            </a:r>
            <a:r>
              <a:rPr lang="en-US" sz="1200" b="1" dirty="0">
                <a:latin typeface="Times New Roman" panose="02020603050405020304" pitchFamily="18" charset="0"/>
                <a:cs typeface="Times New Roman" panose="02020603050405020304" pitchFamily="18" charset="0"/>
              </a:rPr>
              <a:t>extrinsic genotype </a:t>
            </a:r>
            <a:r>
              <a:rPr lang="en-US" sz="1200" dirty="0">
                <a:latin typeface="Times New Roman" panose="02020603050405020304" pitchFamily="18" charset="0"/>
                <a:cs typeface="Times New Roman" panose="02020603050405020304" pitchFamily="18" charset="0"/>
              </a:rPr>
              <a:t>component that contains two reagent-targeted genes </a:t>
            </a:r>
            <a:r>
              <a:rPr lang="en-US" sz="1200" dirty="0" smtClean="0">
                <a:latin typeface="Times New Roman" panose="02020603050405020304" pitchFamily="18" charset="0"/>
                <a:cs typeface="Times New Roman" panose="02020603050405020304" pitchFamily="18" charset="0"/>
              </a:rPr>
              <a:t>(c3b.1 </a:t>
            </a:r>
            <a:r>
              <a:rPr lang="en-US" sz="1200" dirty="0">
                <a:latin typeface="Times New Roman" panose="02020603050405020304" pitchFamily="18" charset="0"/>
                <a:cs typeface="Times New Roman" panose="02020603050405020304" pitchFamily="18" charset="0"/>
              </a:rPr>
              <a:t>and c3b.2) targeted by the same </a:t>
            </a:r>
            <a:r>
              <a:rPr lang="en-US" sz="1200" dirty="0" smtClean="0">
                <a:latin typeface="Times New Roman" panose="02020603050405020304" pitchFamily="18" charset="0"/>
                <a:cs typeface="Times New Roman" panose="02020603050405020304" pitchFamily="18" charset="0"/>
              </a:rPr>
              <a:t>morpholino </a:t>
            </a:r>
            <a:r>
              <a:rPr lang="en-US" sz="1200" dirty="0">
                <a:latin typeface="Times New Roman" panose="02020603050405020304" pitchFamily="18" charset="0"/>
                <a:cs typeface="Times New Roman" panose="02020603050405020304" pitchFamily="18" charset="0"/>
              </a:rPr>
              <a:t>(MO3-zic2a)</a:t>
            </a:r>
          </a:p>
          <a:p>
            <a:pPr algn="ct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106680" y="228600"/>
            <a:ext cx="9325302"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latin typeface="Times New Roman" panose="02020603050405020304" pitchFamily="18" charset="0"/>
                <a:cs typeface="Times New Roman" panose="02020603050405020304" pitchFamily="18" charset="0"/>
              </a:rPr>
              <a:t>Graphical Concept Maps Specify Data Models for Each Source</a:t>
            </a:r>
          </a:p>
        </p:txBody>
      </p:sp>
      <p:sp>
        <p:nvSpPr>
          <p:cNvPr id="2" name="Rectangle 1"/>
          <p:cNvSpPr/>
          <p:nvPr/>
        </p:nvSpPr>
        <p:spPr>
          <a:xfrm>
            <a:off x="7467600" y="3886200"/>
            <a:ext cx="1497184"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949440" y="4008120"/>
            <a:ext cx="1497184"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948650" y="3211975"/>
            <a:ext cx="304800" cy="307777"/>
          </a:xfrm>
          <a:prstGeom prst="rect">
            <a:avLst/>
          </a:prstGeom>
          <a:noFill/>
        </p:spPr>
        <p:txBody>
          <a:bodyPr wrap="square" rtlCol="0">
            <a:spAutoFit/>
          </a:bodyPr>
          <a:lstStyle/>
          <a:p>
            <a:r>
              <a:rPr lang="en-US" sz="1400" dirty="0" smtClean="0"/>
              <a:t>*</a:t>
            </a:r>
            <a:endParaRPr lang="en-US" sz="1400" dirty="0"/>
          </a:p>
        </p:txBody>
      </p:sp>
      <p:sp>
        <p:nvSpPr>
          <p:cNvPr id="8" name="TextBox 7"/>
          <p:cNvSpPr txBox="1"/>
          <p:nvPr/>
        </p:nvSpPr>
        <p:spPr>
          <a:xfrm>
            <a:off x="2773100" y="3947848"/>
            <a:ext cx="434050" cy="307777"/>
          </a:xfrm>
          <a:prstGeom prst="rect">
            <a:avLst/>
          </a:prstGeom>
          <a:noFill/>
        </p:spPr>
        <p:txBody>
          <a:bodyPr wrap="square" rtlCol="0">
            <a:spAutoFit/>
          </a:bodyPr>
          <a:lstStyle/>
          <a:p>
            <a:r>
              <a:rPr lang="en-US" sz="1400" dirty="0" smtClean="0"/>
              <a:t>**</a:t>
            </a:r>
            <a:endParaRPr lang="en-US" sz="1400" dirty="0"/>
          </a:p>
        </p:txBody>
      </p:sp>
    </p:spTree>
    <p:extLst>
      <p:ext uri="{BB962C8B-B14F-4D97-AF65-F5344CB8AC3E}">
        <p14:creationId xmlns:p14="http://schemas.microsoft.com/office/powerpoint/2010/main" val="14809618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rushm\AppData\Roaming\PixelMetrics\CaptureWiz\Temp\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376" y="1396556"/>
            <a:ext cx="8454279" cy="3023044"/>
          </a:xfrm>
          <a:prstGeom prst="rect">
            <a:avLst/>
          </a:prstGeom>
          <a:noFill/>
          <a:ln w="19050">
            <a:solidFill>
              <a:schemeClr val="tx1">
                <a:lumMod val="65000"/>
                <a:lumOff val="35000"/>
              </a:schemeClr>
            </a:solidFill>
          </a:ln>
          <a:effectLst>
            <a:outerShdw blurRad="76200" dist="177800" dir="2700000" algn="tl" rotWithShape="0">
              <a:prstClr val="black">
                <a:alpha val="41000"/>
              </a:prstClr>
            </a:outerShdw>
          </a:effectLst>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106680" y="228600"/>
            <a:ext cx="9325302"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latin typeface="Times New Roman" panose="02020603050405020304" pitchFamily="18" charset="0"/>
                <a:cs typeface="Times New Roman" panose="02020603050405020304" pitchFamily="18" charset="0"/>
              </a:rPr>
              <a:t>Graphical Concept Maps Specify Data Models for Each Source</a:t>
            </a:r>
          </a:p>
        </p:txBody>
      </p:sp>
    </p:spTree>
    <p:extLst>
      <p:ext uri="{BB962C8B-B14F-4D97-AF65-F5344CB8AC3E}">
        <p14:creationId xmlns:p14="http://schemas.microsoft.com/office/powerpoint/2010/main" val="40446805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50" y="228600"/>
            <a:ext cx="8382000" cy="1409700"/>
          </a:xfrm>
        </p:spPr>
        <p:txBody>
          <a:bodyPr>
            <a:noAutofit/>
          </a:bodyPr>
          <a:lstStyle/>
          <a:p>
            <a:pPr marL="0" indent="0"/>
            <a:r>
              <a:rPr lang="en-US" sz="4000" dirty="0" smtClean="0">
                <a:solidFill>
                  <a:srgbClr val="002776"/>
                </a:solidFill>
                <a:latin typeface="Times New Roman" panose="02020603050405020304" pitchFamily="18" charset="0"/>
                <a:cs typeface="Times New Roman" panose="02020603050405020304" pitchFamily="18" charset="0"/>
              </a:rPr>
              <a:t>Cmap Documentation Supports Different </a:t>
            </a:r>
            <a:r>
              <a:rPr lang="en-US" sz="4000" dirty="0">
                <a:solidFill>
                  <a:srgbClr val="002776"/>
                </a:solidFill>
                <a:latin typeface="Times New Roman" panose="02020603050405020304" pitchFamily="18" charset="0"/>
                <a:cs typeface="Times New Roman" panose="02020603050405020304" pitchFamily="18" charset="0"/>
              </a:rPr>
              <a:t>U</a:t>
            </a:r>
            <a:r>
              <a:rPr lang="en-US" sz="4000" dirty="0" smtClean="0">
                <a:solidFill>
                  <a:srgbClr val="002776"/>
                </a:solidFill>
                <a:latin typeface="Times New Roman" panose="02020603050405020304" pitchFamily="18" charset="0"/>
                <a:cs typeface="Times New Roman" panose="02020603050405020304" pitchFamily="18" charset="0"/>
              </a:rPr>
              <a:t>sers and Use Cases</a:t>
            </a:r>
          </a:p>
        </p:txBody>
      </p:sp>
      <p:sp>
        <p:nvSpPr>
          <p:cNvPr id="3" name="Content Placeholder 2"/>
          <p:cNvSpPr>
            <a:spLocks noGrp="1"/>
          </p:cNvSpPr>
          <p:nvPr>
            <p:ph idx="1"/>
          </p:nvPr>
        </p:nvSpPr>
        <p:spPr>
          <a:xfrm>
            <a:off x="266700" y="1600200"/>
            <a:ext cx="8686800" cy="5334000"/>
          </a:xfrm>
        </p:spPr>
        <p:txBody>
          <a:bodyPr>
            <a:normAutofit/>
          </a:bodyPr>
          <a:lstStyle/>
          <a:p>
            <a:pPr marL="514350" lvl="1" indent="-457200">
              <a:spcBef>
                <a:spcPts val="3000"/>
              </a:spcBef>
              <a:buAutoNum type="arabicPeriod"/>
            </a:pPr>
            <a:r>
              <a:rPr lang="en-US" sz="3200" dirty="0" smtClean="0">
                <a:latin typeface="Times New Roman" panose="02020603050405020304" pitchFamily="18" charset="0"/>
                <a:cs typeface="Times New Roman" panose="02020603050405020304" pitchFamily="18" charset="0"/>
              </a:rPr>
              <a:t>Monarch Developers</a:t>
            </a:r>
          </a:p>
          <a:p>
            <a:pPr marL="914400" lvl="2" indent="-396875">
              <a:buFont typeface="+mj-lt"/>
              <a:buAutoNum type="alphaLcPeriod"/>
            </a:pPr>
            <a:r>
              <a:rPr lang="en-US" sz="2200" dirty="0">
                <a:latin typeface="Times New Roman" panose="02020603050405020304" pitchFamily="18" charset="0"/>
                <a:cs typeface="Times New Roman" panose="02020603050405020304" pitchFamily="18" charset="0"/>
              </a:rPr>
              <a:t>P</a:t>
            </a:r>
            <a:r>
              <a:rPr lang="en-US" sz="2200" dirty="0" smtClean="0">
                <a:latin typeface="Times New Roman" panose="02020603050405020304" pitchFamily="18" charset="0"/>
                <a:cs typeface="Times New Roman" panose="02020603050405020304" pitchFamily="18" charset="0"/>
              </a:rPr>
              <a:t>rovides shared view of the domain for </a:t>
            </a:r>
            <a:r>
              <a:rPr lang="en-US" sz="2200" dirty="0" err="1" smtClean="0">
                <a:latin typeface="Times New Roman" panose="02020603050405020304" pitchFamily="18" charset="0"/>
                <a:cs typeface="Times New Roman" panose="02020603050405020304" pitchFamily="18" charset="0"/>
              </a:rPr>
              <a:t>ontologists</a:t>
            </a:r>
            <a:r>
              <a:rPr lang="en-US" sz="2200" dirty="0" smtClean="0">
                <a:latin typeface="Times New Roman" panose="02020603050405020304" pitchFamily="18" charset="0"/>
                <a:cs typeface="Times New Roman" panose="02020603050405020304" pitchFamily="18" charset="0"/>
              </a:rPr>
              <a:t>, coders, and domain experts to collaboratively develop and implement models</a:t>
            </a:r>
          </a:p>
          <a:p>
            <a:pPr marL="914400" lvl="2" indent="-396875">
              <a:buFont typeface="+mj-lt"/>
              <a:buAutoNum type="alphaLcPeriod"/>
            </a:pPr>
            <a:r>
              <a:rPr lang="en-US" sz="2200" dirty="0">
                <a:latin typeface="Times New Roman" panose="02020603050405020304" pitchFamily="18" charset="0"/>
                <a:cs typeface="Times New Roman" panose="02020603050405020304" pitchFamily="18" charset="0"/>
              </a:rPr>
              <a:t>E</a:t>
            </a:r>
            <a:r>
              <a:rPr lang="en-US" sz="2200" dirty="0" smtClean="0">
                <a:latin typeface="Times New Roman" panose="02020603050405020304" pitchFamily="18" charset="0"/>
                <a:cs typeface="Times New Roman" panose="02020603050405020304" pitchFamily="18" charset="0"/>
              </a:rPr>
              <a:t>nsures consistent representation of similar data cross sources </a:t>
            </a:r>
          </a:p>
          <a:p>
            <a:pPr marL="514350" lvl="1" indent="-457200">
              <a:spcBef>
                <a:spcPts val="1800"/>
              </a:spcBef>
              <a:buFont typeface="+mj-lt"/>
              <a:buAutoNum type="arabicPeriod"/>
            </a:pPr>
            <a:r>
              <a:rPr lang="en-US" sz="3200" dirty="0" smtClean="0">
                <a:latin typeface="Times New Roman" panose="02020603050405020304" pitchFamily="18" charset="0"/>
                <a:cs typeface="Times New Roman" panose="02020603050405020304" pitchFamily="18" charset="0"/>
              </a:rPr>
              <a:t>Monarch </a:t>
            </a:r>
            <a:r>
              <a:rPr lang="en-US" sz="3200" dirty="0">
                <a:latin typeface="Times New Roman" panose="02020603050405020304" pitchFamily="18" charset="0"/>
                <a:cs typeface="Times New Roman" panose="02020603050405020304" pitchFamily="18" charset="0"/>
              </a:rPr>
              <a:t>A</a:t>
            </a:r>
            <a:r>
              <a:rPr lang="en-US" sz="3200" dirty="0" smtClean="0">
                <a:latin typeface="Times New Roman" panose="02020603050405020304" pitchFamily="18" charset="0"/>
                <a:cs typeface="Times New Roman" panose="02020603050405020304" pitchFamily="18" charset="0"/>
              </a:rPr>
              <a:t>pplication Users</a:t>
            </a:r>
          </a:p>
          <a:p>
            <a:pPr marL="914400" lvl="2" indent="-396875">
              <a:buFont typeface="+mj-lt"/>
              <a:buAutoNum type="alphaLcPeriod"/>
            </a:pPr>
            <a:r>
              <a:rPr lang="en-US" sz="2200" dirty="0" smtClean="0">
                <a:latin typeface="Times New Roman" panose="02020603050405020304" pitchFamily="18" charset="0"/>
                <a:cs typeface="Times New Roman" panose="02020603050405020304" pitchFamily="18" charset="0"/>
              </a:rPr>
              <a:t>Gives </a:t>
            </a:r>
            <a:r>
              <a:rPr lang="en-US" sz="2200" dirty="0">
                <a:latin typeface="Times New Roman" panose="02020603050405020304" pitchFamily="18" charset="0"/>
                <a:cs typeface="Times New Roman" panose="02020603050405020304" pitchFamily="18" charset="0"/>
              </a:rPr>
              <a:t>overall sense of data and relationships they can navigate and query </a:t>
            </a:r>
            <a:r>
              <a:rPr lang="en-US" sz="2200" dirty="0" smtClean="0">
                <a:latin typeface="Times New Roman" panose="02020603050405020304" pitchFamily="18" charset="0"/>
                <a:cs typeface="Times New Roman" panose="02020603050405020304" pitchFamily="18" charset="0"/>
              </a:rPr>
              <a:t>in the system</a:t>
            </a:r>
            <a:endParaRPr lang="en-US" sz="2200" dirty="0">
              <a:latin typeface="Times New Roman" panose="02020603050405020304" pitchFamily="18" charset="0"/>
              <a:cs typeface="Times New Roman" panose="02020603050405020304" pitchFamily="18" charset="0"/>
            </a:endParaRPr>
          </a:p>
          <a:p>
            <a:pPr marL="514350" lvl="1" indent="-457200">
              <a:spcBef>
                <a:spcPts val="1800"/>
              </a:spcBef>
              <a:buFont typeface="+mj-lt"/>
              <a:buAutoNum type="arabicPeriod"/>
            </a:pPr>
            <a:r>
              <a:rPr lang="en-US" sz="3200" dirty="0">
                <a:latin typeface="Times New Roman" panose="02020603050405020304" pitchFamily="18" charset="0"/>
                <a:cs typeface="Times New Roman" panose="02020603050405020304" pitchFamily="18" charset="0"/>
              </a:rPr>
              <a:t>Third Party </a:t>
            </a:r>
            <a:r>
              <a:rPr lang="en-US" sz="3200" dirty="0" smtClean="0">
                <a:latin typeface="Times New Roman" panose="02020603050405020304" pitchFamily="18" charset="0"/>
                <a:cs typeface="Times New Roman" panose="02020603050405020304" pitchFamily="18" charset="0"/>
              </a:rPr>
              <a:t>Data Scientists and Developers</a:t>
            </a:r>
          </a:p>
          <a:p>
            <a:pPr marL="914400" lvl="2" indent="-396875">
              <a:buFont typeface="+mj-lt"/>
              <a:buAutoNum type="alphaLcPeriod"/>
            </a:pPr>
            <a:r>
              <a:rPr lang="en-US" sz="2200" dirty="0" smtClean="0">
                <a:latin typeface="Times New Roman" panose="02020603050405020304" pitchFamily="18" charset="0"/>
                <a:cs typeface="Times New Roman" panose="02020603050405020304" pitchFamily="18" charset="0"/>
              </a:rPr>
              <a:t>Provides </a:t>
            </a:r>
            <a:r>
              <a:rPr lang="en-US" sz="2200" dirty="0">
                <a:latin typeface="Times New Roman" panose="02020603050405020304" pitchFamily="18" charset="0"/>
                <a:cs typeface="Times New Roman" panose="02020603050405020304" pitchFamily="18" charset="0"/>
              </a:rPr>
              <a:t>technical understanding of the data needed to query over, operate on, and integrate data for diverse use cases</a:t>
            </a: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59536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in Monarch</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1233055"/>
            <a:ext cx="8382000" cy="5257800"/>
          </a:xfrm>
        </p:spPr>
        <p:txBody>
          <a:bodyPr>
            <a:noAutofit/>
          </a:bodyPr>
          <a:lstStyle/>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Part of Monarch ontology import chain loaded into </a:t>
            </a:r>
            <a:r>
              <a:rPr lang="en-US" sz="2600" dirty="0" err="1" smtClean="0">
                <a:latin typeface="Times New Roman" panose="02020603050405020304" pitchFamily="18" charset="0"/>
                <a:cs typeface="Times New Roman" panose="02020603050405020304" pitchFamily="18" charset="0"/>
              </a:rPr>
              <a:t>SciGraph</a:t>
            </a:r>
            <a:endParaRPr lang="en-US" sz="2600" dirty="0">
              <a:latin typeface="Times New Roman" panose="02020603050405020304" pitchFamily="18" charset="0"/>
              <a:cs typeface="Times New Roman" panose="02020603050405020304" pitchFamily="18" charset="0"/>
            </a:endParaRPr>
          </a:p>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Provides ontology </a:t>
            </a:r>
            <a:r>
              <a:rPr lang="en-US" sz="2600" dirty="0">
                <a:latin typeface="Times New Roman" panose="02020603050405020304" pitchFamily="18" charset="0"/>
                <a:cs typeface="Times New Roman" panose="02020603050405020304" pitchFamily="18" charset="0"/>
              </a:rPr>
              <a:t>terms and </a:t>
            </a:r>
            <a:r>
              <a:rPr lang="en-US" sz="2600" dirty="0" smtClean="0">
                <a:latin typeface="Times New Roman" panose="02020603050405020304" pitchFamily="18" charset="0"/>
                <a:cs typeface="Times New Roman" panose="02020603050405020304" pitchFamily="18" charset="0"/>
              </a:rPr>
              <a:t>design patterns used to structure </a:t>
            </a:r>
            <a:r>
              <a:rPr lang="en-US" sz="2600" dirty="0" err="1" smtClean="0">
                <a:latin typeface="Times New Roman" panose="02020603050405020304" pitchFamily="18" charset="0"/>
                <a:cs typeface="Times New Roman" panose="02020603050405020304" pitchFamily="18" charset="0"/>
              </a:rPr>
              <a:t>rdf</a:t>
            </a:r>
            <a:r>
              <a:rPr lang="en-US" sz="2600" dirty="0" smtClean="0">
                <a:latin typeface="Times New Roman" panose="02020603050405020304" pitchFamily="18" charset="0"/>
                <a:cs typeface="Times New Roman" panose="02020603050405020304" pitchFamily="18" charset="0"/>
              </a:rPr>
              <a:t> graphs generated from source data through </a:t>
            </a:r>
            <a:r>
              <a:rPr lang="en-US" sz="2600" dirty="0" err="1" smtClean="0">
                <a:latin typeface="Times New Roman" panose="02020603050405020304" pitchFamily="18" charset="0"/>
                <a:cs typeface="Times New Roman" panose="02020603050405020304" pitchFamily="18" charset="0"/>
              </a:rPr>
              <a:t>DIPper</a:t>
            </a:r>
            <a:r>
              <a:rPr lang="en-US" sz="2600" dirty="0" smtClean="0">
                <a:latin typeface="Times New Roman" panose="02020603050405020304" pitchFamily="18" charset="0"/>
                <a:cs typeface="Times New Roman" panose="02020603050405020304" pitchFamily="18" charset="0"/>
              </a:rPr>
              <a:t> pipeline</a:t>
            </a:r>
          </a:p>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Leveraged by Cypher queries to serve data to Monarch website and services </a:t>
            </a:r>
          </a:p>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Encodes logic that supports analysis </a:t>
            </a:r>
            <a:r>
              <a:rPr lang="en-US" sz="2600" dirty="0">
                <a:latin typeface="Times New Roman" panose="02020603050405020304" pitchFamily="18" charset="0"/>
                <a:cs typeface="Times New Roman" panose="02020603050405020304" pitchFamily="18" charset="0"/>
              </a:rPr>
              <a:t>and inference use cases driven by </a:t>
            </a:r>
            <a:r>
              <a:rPr lang="en-US" sz="2600" dirty="0" smtClean="0">
                <a:latin typeface="Times New Roman" panose="02020603050405020304" pitchFamily="18" charset="0"/>
                <a:cs typeface="Times New Roman" panose="02020603050405020304" pitchFamily="18" charset="0"/>
              </a:rPr>
              <a:t>Monarch Initiative tools </a:t>
            </a:r>
            <a:r>
              <a:rPr lang="en-US" sz="2600" dirty="0">
                <a:latin typeface="Times New Roman" panose="02020603050405020304" pitchFamily="18" charset="0"/>
                <a:cs typeface="Times New Roman" panose="02020603050405020304" pitchFamily="18" charset="0"/>
              </a:rPr>
              <a:t>and </a:t>
            </a:r>
            <a:r>
              <a:rPr lang="en-US" sz="2600" dirty="0" smtClean="0">
                <a:latin typeface="Times New Roman" panose="02020603050405020304" pitchFamily="18" charset="0"/>
                <a:cs typeface="Times New Roman" panose="02020603050405020304" pitchFamily="18" charset="0"/>
              </a:rPr>
              <a:t>algorithms </a:t>
            </a:r>
            <a:r>
              <a:rPr lang="en-US" sz="2600" dirty="0">
                <a:latin typeface="Times New Roman" panose="02020603050405020304" pitchFamily="18" charset="0"/>
                <a:cs typeface="Times New Roman" panose="02020603050405020304" pitchFamily="18" charset="0"/>
              </a:rPr>
              <a:t>(e.g. phenotype propagation)</a:t>
            </a:r>
          </a:p>
          <a:p>
            <a:pPr marL="0" indent="0">
              <a:buNone/>
            </a:pPr>
            <a:endParaRPr lang="en-US" sz="2600" dirty="0" smtClean="0">
              <a:latin typeface="Times New Roman" panose="02020603050405020304" pitchFamily="18" charset="0"/>
              <a:cs typeface="Times New Roman" panose="02020603050405020304" pitchFamily="18" charset="0"/>
            </a:endParaRPr>
          </a:p>
          <a:p>
            <a:pPr marL="0" indent="0">
              <a:buNone/>
            </a:pPr>
            <a:endParaRPr lang="en-US" sz="2600" dirty="0" smtClean="0">
              <a:latin typeface="Times New Roman" panose="02020603050405020304" pitchFamily="18" charset="0"/>
              <a:cs typeface="Times New Roman" panose="02020603050405020304" pitchFamily="18" charset="0"/>
            </a:endParaRPr>
          </a:p>
          <a:p>
            <a:pPr marL="0" indent="0">
              <a:buNone/>
            </a:pPr>
            <a:r>
              <a:rPr lang="en-US" sz="26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4245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9110" y="225911"/>
            <a:ext cx="8229600" cy="1143000"/>
          </a:xfrm>
          <a:prstGeom prst="rect">
            <a:avLst/>
          </a:prstGeom>
        </p:spPr>
        <p:txBody>
          <a:bodyPr>
            <a:normAutofit fontScale="97500"/>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dirty="0" smtClean="0">
                <a:solidFill>
                  <a:srgbClr val="002776"/>
                </a:solidFill>
              </a:rPr>
              <a:t>Intrinsic vs Extrinsic Genotypes</a:t>
            </a:r>
            <a:endParaRPr lang="en-US" dirty="0">
              <a:solidFill>
                <a:srgbClr val="002776"/>
              </a:solidFill>
            </a:endParaRPr>
          </a:p>
        </p:txBody>
      </p:sp>
      <p:sp>
        <p:nvSpPr>
          <p:cNvPr id="122" name="Rectangle 121"/>
          <p:cNvSpPr/>
          <p:nvPr/>
        </p:nvSpPr>
        <p:spPr>
          <a:xfrm>
            <a:off x="304800" y="921633"/>
            <a:ext cx="8534400" cy="2177519"/>
          </a:xfrm>
          <a:prstGeom prst="rect">
            <a:avLst/>
          </a:prstGeom>
        </p:spPr>
        <p:txBody>
          <a:bodyPr wrap="square">
            <a:spAutoFit/>
          </a:bodyPr>
          <a:lstStyle/>
          <a:p>
            <a:pPr fontAlgn="ctr"/>
            <a:r>
              <a:rPr lang="en-US" sz="1700" dirty="0" smtClean="0">
                <a:latin typeface="Times New Roman" panose="02020603050405020304" pitchFamily="18" charset="0"/>
                <a:cs typeface="Times New Roman" panose="02020603050405020304" pitchFamily="18" charset="0"/>
              </a:rPr>
              <a:t>The concept of a </a:t>
            </a:r>
            <a:r>
              <a:rPr lang="en-US" sz="1700" b="1" dirty="0" smtClean="0">
                <a:latin typeface="Times New Roman" panose="02020603050405020304" pitchFamily="18" charset="0"/>
                <a:cs typeface="Times New Roman" panose="02020603050405020304" pitchFamily="18" charset="0"/>
              </a:rPr>
              <a:t>‘genotype’ </a:t>
            </a:r>
            <a:r>
              <a:rPr lang="en-US" sz="1700" dirty="0" smtClean="0">
                <a:latin typeface="Times New Roman" panose="02020603050405020304" pitchFamily="18" charset="0"/>
                <a:cs typeface="Times New Roman" panose="02020603050405020304" pitchFamily="18" charset="0"/>
              </a:rPr>
              <a:t>in GENO is viewed broadly </a:t>
            </a:r>
            <a:r>
              <a:rPr lang="en-US" sz="1700" dirty="0">
                <a:latin typeface="Times New Roman" panose="02020603050405020304" pitchFamily="18" charset="0"/>
                <a:cs typeface="Times New Roman" panose="02020603050405020304" pitchFamily="18" charset="0"/>
              </a:rPr>
              <a:t>to </a:t>
            </a:r>
            <a:r>
              <a:rPr lang="en-US" sz="1700" dirty="0" smtClean="0">
                <a:latin typeface="Times New Roman" panose="02020603050405020304" pitchFamily="18" charset="0"/>
                <a:cs typeface="Times New Roman" panose="02020603050405020304" pitchFamily="18" charset="0"/>
              </a:rPr>
              <a:t>apply to </a:t>
            </a:r>
            <a:r>
              <a:rPr lang="en-US" sz="1700" dirty="0">
                <a:latin typeface="Times New Roman" panose="02020603050405020304" pitchFamily="18" charset="0"/>
                <a:cs typeface="Times New Roman" panose="02020603050405020304" pitchFamily="18" charset="0"/>
              </a:rPr>
              <a:t>any </a:t>
            </a:r>
            <a:r>
              <a:rPr lang="en-US" sz="1700" b="1" dirty="0">
                <a:latin typeface="Times New Roman" panose="02020603050405020304" pitchFamily="18" charset="0"/>
                <a:cs typeface="Times New Roman" panose="02020603050405020304" pitchFamily="18" charset="0"/>
              </a:rPr>
              <a:t>variation</a:t>
            </a:r>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in </a:t>
            </a:r>
            <a:r>
              <a:rPr lang="en-US" sz="1700" b="1" dirty="0" smtClean="0">
                <a:latin typeface="Times New Roman" panose="02020603050405020304" pitchFamily="18" charset="0"/>
                <a:cs typeface="Times New Roman" panose="02020603050405020304" pitchFamily="18" charset="0"/>
              </a:rPr>
              <a:t>genomic sequence </a:t>
            </a:r>
            <a:r>
              <a:rPr lang="en-US" sz="1700" dirty="0" smtClean="0">
                <a:latin typeface="Times New Roman" panose="02020603050405020304" pitchFamily="18" charset="0"/>
                <a:cs typeface="Times New Roman" panose="02020603050405020304" pitchFamily="18" charset="0"/>
              </a:rPr>
              <a:t>or </a:t>
            </a:r>
            <a:r>
              <a:rPr lang="en-US" sz="1700" b="1" dirty="0" smtClean="0">
                <a:latin typeface="Times New Roman" panose="02020603050405020304" pitchFamily="18" charset="0"/>
                <a:cs typeface="Times New Roman" panose="02020603050405020304" pitchFamily="18" charset="0"/>
              </a:rPr>
              <a:t>variation in gene expression </a:t>
            </a:r>
            <a:r>
              <a:rPr lang="en-US" sz="1700" dirty="0">
                <a:latin typeface="Times New Roman" panose="02020603050405020304" pitchFamily="18" charset="0"/>
                <a:cs typeface="Times New Roman" panose="02020603050405020304" pitchFamily="18" charset="0"/>
              </a:rPr>
              <a:t>that is tied to an observed phenotypic </a:t>
            </a:r>
            <a:r>
              <a:rPr lang="en-US" sz="1700" dirty="0" smtClean="0">
                <a:latin typeface="Times New Roman" panose="02020603050405020304" pitchFamily="18" charset="0"/>
                <a:cs typeface="Times New Roman" panose="02020603050405020304" pitchFamily="18" charset="0"/>
              </a:rPr>
              <a:t>effect. We distinguish three types of genotypes:</a:t>
            </a:r>
          </a:p>
          <a:p>
            <a:pPr marL="342900" indent="-169863" fontAlgn="ctr">
              <a:spcBef>
                <a:spcPts val="3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Intrinsic genotypes </a:t>
            </a:r>
            <a:r>
              <a:rPr lang="en-US" sz="1500" dirty="0" smtClean="0">
                <a:latin typeface="Times New Roman" panose="02020603050405020304" pitchFamily="18" charset="0"/>
                <a:cs typeface="Times New Roman" panose="02020603050405020304" pitchFamily="18" charset="0"/>
              </a:rPr>
              <a:t>describe variation </a:t>
            </a:r>
            <a:r>
              <a:rPr lang="en-US" sz="1500" dirty="0">
                <a:latin typeface="Times New Roman" panose="02020603050405020304" pitchFamily="18" charset="0"/>
                <a:cs typeface="Times New Roman" panose="02020603050405020304" pitchFamily="18" charset="0"/>
              </a:rPr>
              <a:t>in the genomic </a:t>
            </a:r>
            <a:r>
              <a:rPr lang="en-US" sz="1500" dirty="0" smtClean="0">
                <a:latin typeface="Times New Roman" panose="02020603050405020304" pitchFamily="18" charset="0"/>
                <a:cs typeface="Times New Roman" panose="02020603050405020304" pitchFamily="18" charset="0"/>
              </a:rPr>
              <a:t>sequence (including integrated transgenes). </a:t>
            </a:r>
            <a:endParaRPr lang="en-US" sz="1500" dirty="0">
              <a:latin typeface="Times New Roman" panose="02020603050405020304" pitchFamily="18" charset="0"/>
              <a:cs typeface="Times New Roman" panose="02020603050405020304" pitchFamily="18" charset="0"/>
            </a:endParaRPr>
          </a:p>
          <a:p>
            <a:pPr marL="342900" indent="-169863" fontAlgn="ctr">
              <a:spcBef>
                <a:spcPts val="3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Extrinsic genotypes </a:t>
            </a:r>
            <a:r>
              <a:rPr lang="en-US" sz="1500" dirty="0">
                <a:latin typeface="Times New Roman" panose="02020603050405020304" pitchFamily="18" charset="0"/>
                <a:cs typeface="Times New Roman" panose="02020603050405020304" pitchFamily="18" charset="0"/>
              </a:rPr>
              <a:t>describe variation in gene expression (resulting from gene targeting technologies such as RNAi, morpholinos).</a:t>
            </a:r>
          </a:p>
          <a:p>
            <a:pPr marL="342900" indent="-169863" fontAlgn="ctr">
              <a:spcBef>
                <a:spcPts val="3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Effective genotypes </a:t>
            </a:r>
            <a:r>
              <a:rPr lang="en-US" sz="1500" dirty="0">
                <a:latin typeface="Times New Roman" panose="02020603050405020304" pitchFamily="18" charset="0"/>
                <a:cs typeface="Times New Roman" panose="02020603050405020304" pitchFamily="18" charset="0"/>
              </a:rPr>
              <a:t>describe total variation in gene sequence or expression (</a:t>
            </a:r>
            <a:r>
              <a:rPr lang="en-US" sz="1500" b="1" dirty="0">
                <a:latin typeface="Times New Roman" panose="02020603050405020304" pitchFamily="18" charset="0"/>
                <a:cs typeface="Times New Roman" panose="02020603050405020304" pitchFamily="18" charset="0"/>
              </a:rPr>
              <a:t>intrinsic + extrinsic</a:t>
            </a:r>
            <a:r>
              <a:rPr lang="en-US" sz="1500" dirty="0">
                <a:latin typeface="Times New Roman" panose="02020603050405020304" pitchFamily="18" charset="0"/>
                <a:cs typeface="Times New Roman" panose="02020603050405020304" pitchFamily="18" charset="0"/>
              </a:rPr>
              <a:t>)</a:t>
            </a:r>
          </a:p>
          <a:p>
            <a:pPr algn="ctr" fontAlgn="ctr"/>
            <a:endParaRPr lang="en-US" sz="1700" dirty="0">
              <a:latin typeface="Times New Roman" panose="02020603050405020304" pitchFamily="18" charset="0"/>
              <a:cs typeface="Times New Roman" panose="02020603050405020304" pitchFamily="18" charset="0"/>
            </a:endParaRPr>
          </a:p>
        </p:txBody>
      </p:sp>
      <p:sp>
        <p:nvSpPr>
          <p:cNvPr id="31" name="Rectangle 30"/>
          <p:cNvSpPr/>
          <p:nvPr/>
        </p:nvSpPr>
        <p:spPr>
          <a:xfrm>
            <a:off x="1153184" y="2826519"/>
            <a:ext cx="2830840" cy="492443"/>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SEQUENCE-VARIATION</a:t>
            </a:r>
          </a:p>
          <a:p>
            <a:pPr algn="ctr"/>
            <a:endParaRPr lang="en-US" sz="800" b="1" dirty="0">
              <a:latin typeface="Times New Roman" panose="02020603050405020304" pitchFamily="18" charset="0"/>
              <a:ea typeface="+mj-ea"/>
              <a:cs typeface="Times New Roman" panose="02020603050405020304" pitchFamily="18" charset="0"/>
            </a:endParaRPr>
          </a:p>
        </p:txBody>
      </p:sp>
      <p:sp>
        <p:nvSpPr>
          <p:cNvPr id="33" name="Rectangle 32"/>
          <p:cNvSpPr/>
          <p:nvPr/>
        </p:nvSpPr>
        <p:spPr>
          <a:xfrm>
            <a:off x="5001381" y="2827589"/>
            <a:ext cx="3036024"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EXPRESSION-VARIATION</a:t>
            </a:r>
            <a:endParaRPr lang="en-US" sz="2000" b="1" dirty="0" smtClean="0">
              <a:latin typeface="Times New Roman" panose="02020603050405020304" pitchFamily="18" charset="0"/>
              <a:ea typeface="+mj-ea"/>
              <a:cs typeface="Times New Roman" panose="02020603050405020304" pitchFamily="18" charset="0"/>
            </a:endParaRPr>
          </a:p>
        </p:txBody>
      </p:sp>
      <p:sp>
        <p:nvSpPr>
          <p:cNvPr id="39" name="Rectangle 38"/>
          <p:cNvSpPr/>
          <p:nvPr/>
        </p:nvSpPr>
        <p:spPr>
          <a:xfrm>
            <a:off x="1520752" y="4781374"/>
            <a:ext cx="2390591" cy="538609"/>
          </a:xfrm>
          <a:prstGeom prst="rect">
            <a:avLst/>
          </a:prstGeom>
        </p:spPr>
        <p:txBody>
          <a:bodyPr wrap="none">
            <a:spAutoFit/>
          </a:bodyPr>
          <a:lstStyle/>
          <a:p>
            <a:pPr algn="ctr"/>
            <a:endParaRPr lang="en-US" sz="900" b="1" dirty="0">
              <a:latin typeface="Times New Roman" panose="02020603050405020304" pitchFamily="18" charset="0"/>
              <a:ea typeface="+mj-ea"/>
              <a:cs typeface="Times New Roman" panose="02020603050405020304" pitchFamily="18" charset="0"/>
            </a:endParaRPr>
          </a:p>
          <a:p>
            <a:pPr algn="ctr"/>
            <a:r>
              <a:rPr lang="en-US" sz="2000" b="1" dirty="0" smtClean="0">
                <a:latin typeface="Times New Roman" panose="02020603050405020304" pitchFamily="18" charset="0"/>
                <a:ea typeface="+mj-ea"/>
                <a:cs typeface="Times New Roman" panose="02020603050405020304" pitchFamily="18" charset="0"/>
              </a:rPr>
              <a:t>‘Intrinsic’ Genotype</a:t>
            </a:r>
            <a:endParaRPr lang="en-US" sz="2000" b="1" dirty="0">
              <a:latin typeface="Times New Roman" panose="02020603050405020304" pitchFamily="18" charset="0"/>
              <a:ea typeface="+mj-ea"/>
              <a:cs typeface="Times New Roman" panose="02020603050405020304" pitchFamily="18" charset="0"/>
            </a:endParaRPr>
          </a:p>
        </p:txBody>
      </p:sp>
      <p:sp>
        <p:nvSpPr>
          <p:cNvPr id="40" name="Rectangle 39"/>
          <p:cNvSpPr/>
          <p:nvPr/>
        </p:nvSpPr>
        <p:spPr>
          <a:xfrm>
            <a:off x="1314650" y="5244068"/>
            <a:ext cx="2895600"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5324245" y="4933122"/>
            <a:ext cx="2448299" cy="400110"/>
          </a:xfrm>
          <a:prstGeom prst="rect">
            <a:avLst/>
          </a:prstGeom>
        </p:spPr>
        <p:txBody>
          <a:bodyPr wrap="none">
            <a:spAutoFit/>
          </a:bodyPr>
          <a:lstStyle/>
          <a:p>
            <a:pPr algn="ctr"/>
            <a:r>
              <a:rPr lang="en-US" sz="2000" b="1" dirty="0" smtClean="0">
                <a:latin typeface="Times New Roman" panose="02020603050405020304" pitchFamily="18" charset="0"/>
                <a:ea typeface="+mj-ea"/>
                <a:cs typeface="Times New Roman" panose="02020603050405020304" pitchFamily="18" charset="0"/>
              </a:rPr>
              <a:t>‘Extrinsic’ Genotype</a:t>
            </a:r>
            <a:endParaRPr lang="en-US" sz="2000" b="1" dirty="0">
              <a:latin typeface="Times New Roman" panose="02020603050405020304" pitchFamily="18" charset="0"/>
              <a:ea typeface="+mj-ea"/>
              <a:cs typeface="Times New Roman" panose="02020603050405020304" pitchFamily="18" charset="0"/>
            </a:endParaRPr>
          </a:p>
        </p:txBody>
      </p:sp>
      <p:sp>
        <p:nvSpPr>
          <p:cNvPr id="42" name="Rectangle 41"/>
          <p:cNvSpPr/>
          <p:nvPr/>
        </p:nvSpPr>
        <p:spPr>
          <a:xfrm>
            <a:off x="4596943" y="5269468"/>
            <a:ext cx="3794303"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shhb</a:t>
            </a:r>
            <a:r>
              <a:rPr lang="en-US" b="1" baseline="30000" dirty="0" smtClean="0">
                <a:solidFill>
                  <a:srgbClr val="00B050"/>
                </a:solidFill>
                <a:latin typeface="Times New Roman" panose="02020603050405020304" pitchFamily="18" charset="0"/>
                <a:cs typeface="Times New Roman" panose="02020603050405020304" pitchFamily="18" charset="0"/>
              </a:rPr>
              <a:t>MO1-shhb(2ng)</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28600" y="171450"/>
            <a:ext cx="8686800" cy="6515100"/>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76"/>
              </a:solidFill>
            </a:endParaRPr>
          </a:p>
        </p:txBody>
      </p:sp>
      <p:pic>
        <p:nvPicPr>
          <p:cNvPr id="1026"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977075" y="3126464"/>
            <a:ext cx="3213925" cy="182653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4" b="4"/>
          <a:stretch/>
        </p:blipFill>
        <p:spPr bwMode="auto">
          <a:xfrm>
            <a:off x="4863276" y="3133825"/>
            <a:ext cx="3213924" cy="182653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3325701" y="5879068"/>
            <a:ext cx="2419445" cy="400110"/>
          </a:xfrm>
          <a:prstGeom prst="rect">
            <a:avLst/>
          </a:prstGeom>
        </p:spPr>
        <p:txBody>
          <a:bodyPr wrap="none">
            <a:spAutoFit/>
          </a:bodyPr>
          <a:lstStyle/>
          <a:p>
            <a:pPr algn="ctr"/>
            <a:r>
              <a:rPr lang="en-US" sz="2000" b="1" dirty="0" smtClean="0">
                <a:latin typeface="Times New Roman" panose="02020603050405020304" pitchFamily="18" charset="0"/>
                <a:ea typeface="+mj-ea"/>
                <a:cs typeface="Times New Roman" panose="02020603050405020304" pitchFamily="18" charset="0"/>
              </a:rPr>
              <a:t>‘Effective’ Genotype</a:t>
            </a:r>
            <a:endParaRPr lang="en-US" sz="2000" b="1" dirty="0">
              <a:latin typeface="Times New Roman" panose="02020603050405020304" pitchFamily="18" charset="0"/>
              <a:ea typeface="+mj-ea"/>
              <a:cs typeface="Times New Roman" panose="02020603050405020304" pitchFamily="18" charset="0"/>
            </a:endParaRPr>
          </a:p>
        </p:txBody>
      </p:sp>
      <p:sp>
        <p:nvSpPr>
          <p:cNvPr id="47" name="Rectangle 46"/>
          <p:cNvSpPr/>
          <p:nvPr/>
        </p:nvSpPr>
        <p:spPr>
          <a:xfrm>
            <a:off x="753093" y="6260068"/>
            <a:ext cx="8009907"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r>
              <a:rPr lang="en-US" b="1" dirty="0">
                <a:solidFill>
                  <a:srgbClr val="00B050"/>
                </a:solidFill>
                <a:latin typeface="Times New Roman" panose="02020603050405020304" pitchFamily="18" charset="0"/>
                <a:cs typeface="Times New Roman" panose="02020603050405020304" pitchFamily="18" charset="0"/>
              </a:rPr>
              <a:t>); shhb</a:t>
            </a:r>
            <a:r>
              <a:rPr lang="en-US" b="1" baseline="30000" dirty="0">
                <a:solidFill>
                  <a:srgbClr val="00B050"/>
                </a:solidFill>
                <a:latin typeface="Times New Roman" panose="02020603050405020304" pitchFamily="18" charset="0"/>
                <a:cs typeface="Times New Roman" panose="02020603050405020304" pitchFamily="18" charset="0"/>
              </a:rPr>
              <a:t>MO1-shhb(2ng</a:t>
            </a:r>
            <a:r>
              <a:rPr lang="en-US" b="1" baseline="30000" dirty="0" smtClean="0">
                <a:solidFill>
                  <a:srgbClr val="00B050"/>
                </a:solidFill>
                <a:latin typeface="Times New Roman" panose="02020603050405020304" pitchFamily="18" charset="0"/>
                <a:cs typeface="Times New Roman" panose="02020603050405020304" pitchFamily="18" charset="0"/>
              </a:rPr>
              <a:t>)</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4364177" y="5391090"/>
            <a:ext cx="330540" cy="400110"/>
          </a:xfrm>
          <a:prstGeom prst="rect">
            <a:avLst/>
          </a:prstGeom>
        </p:spPr>
        <p:txBody>
          <a:bodyPr wrap="none">
            <a:spAutoFit/>
          </a:bodyPr>
          <a:lstStyle/>
          <a:p>
            <a:pPr algn="ctr"/>
            <a:r>
              <a:rPr lang="en-US" sz="2000" b="1" dirty="0" smtClean="0">
                <a:latin typeface="Times New Roman" panose="02020603050405020304" pitchFamily="18" charset="0"/>
                <a:ea typeface="+mj-ea"/>
                <a:cs typeface="Times New Roman" panose="02020603050405020304" pitchFamily="18" charset="0"/>
              </a:rPr>
              <a:t>+</a:t>
            </a:r>
            <a:endParaRPr lang="en-US" sz="2000" b="1" dirty="0">
              <a:latin typeface="Times New Roman" panose="02020603050405020304" pitchFamily="18" charset="0"/>
              <a:ea typeface="+mj-ea"/>
              <a:cs typeface="Times New Roman" panose="02020603050405020304" pitchFamily="18" charset="0"/>
            </a:endParaRPr>
          </a:p>
        </p:txBody>
      </p:sp>
      <p:cxnSp>
        <p:nvCxnSpPr>
          <p:cNvPr id="4" name="Straight Arrow Connector 3"/>
          <p:cNvCxnSpPr/>
          <p:nvPr/>
        </p:nvCxnSpPr>
        <p:spPr>
          <a:xfrm>
            <a:off x="4124425" y="5629645"/>
            <a:ext cx="258194" cy="30513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724400" y="5604491"/>
            <a:ext cx="177376" cy="3198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1316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42"/>
          <p:cNvSpPr txBox="1"/>
          <p:nvPr/>
        </p:nvSpPr>
        <p:spPr>
          <a:xfrm>
            <a:off x="1079349" y="2207559"/>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4" name="TextBox 143"/>
          <p:cNvSpPr txBox="1"/>
          <p:nvPr/>
        </p:nvSpPr>
        <p:spPr>
          <a:xfrm>
            <a:off x="1078695" y="2424254"/>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5" name="Rectangle 144"/>
          <p:cNvSpPr/>
          <p:nvPr/>
        </p:nvSpPr>
        <p:spPr>
          <a:xfrm>
            <a:off x="789012" y="1485901"/>
            <a:ext cx="7632499" cy="1882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789013" y="5230990"/>
            <a:ext cx="7650137" cy="771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80546" y="3400425"/>
            <a:ext cx="7668129" cy="8399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789013" y="5994401"/>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89013" y="4227690"/>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767644" y="1543050"/>
            <a:ext cx="7676445" cy="1866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67644" y="3419475"/>
            <a:ext cx="7676445" cy="315912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itle 1"/>
          <p:cNvSpPr txBox="1">
            <a:spLocks/>
          </p:cNvSpPr>
          <p:nvPr/>
        </p:nvSpPr>
        <p:spPr>
          <a:xfrm>
            <a:off x="475129" y="163290"/>
            <a:ext cx="8229600" cy="1285704"/>
          </a:xfrm>
          <a:prstGeom prst="rect">
            <a:avLst/>
          </a:prstGeom>
        </p:spPr>
        <p:txBody>
          <a:bodyPr>
            <a:noAutofit/>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3500" b="0" dirty="0" smtClean="0">
                <a:solidFill>
                  <a:srgbClr val="002776"/>
                </a:solidFill>
                <a:latin typeface="Times New Roman" panose="02020603050405020304" pitchFamily="18" charset="0"/>
                <a:cs typeface="Times New Roman" panose="02020603050405020304" pitchFamily="18" charset="0"/>
              </a:rPr>
              <a:t>Intrinsic Genotype Partonomy</a:t>
            </a:r>
            <a:endParaRPr lang="en-US" sz="3500" b="0" dirty="0">
              <a:solidFill>
                <a:srgbClr val="002776"/>
              </a:solidFill>
              <a:latin typeface="Times New Roman" panose="02020603050405020304" pitchFamily="18" charset="0"/>
              <a:cs typeface="Times New Roman" panose="02020603050405020304" pitchFamily="18" charset="0"/>
            </a:endParaRPr>
          </a:p>
        </p:txBody>
      </p:sp>
      <p:sp>
        <p:nvSpPr>
          <p:cNvPr id="154" name="TextBox 153"/>
          <p:cNvSpPr txBox="1"/>
          <p:nvPr/>
        </p:nvSpPr>
        <p:spPr>
          <a:xfrm>
            <a:off x="1079700" y="2680520"/>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intrinsic genotype</a:t>
            </a:r>
            <a:endParaRPr lang="en-US" sz="1600" b="1" dirty="0">
              <a:solidFill>
                <a:srgbClr val="002774"/>
              </a:solidFill>
              <a:latin typeface="Courier" pitchFamily="49" charset="0"/>
            </a:endParaRPr>
          </a:p>
        </p:txBody>
      </p:sp>
      <p:sp>
        <p:nvSpPr>
          <p:cNvPr id="155" name="TextBox 154"/>
          <p:cNvSpPr txBox="1"/>
          <p:nvPr/>
        </p:nvSpPr>
        <p:spPr>
          <a:xfrm>
            <a:off x="6076245" y="2617663"/>
            <a:ext cx="2282997"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genomic variation</a:t>
            </a:r>
          </a:p>
          <a:p>
            <a:pPr algn="ctr">
              <a:lnSpc>
                <a:spcPts val="1500"/>
              </a:lnSpc>
            </a:pPr>
            <a:r>
              <a:rPr lang="en-US" sz="1600" b="1" dirty="0" smtClean="0">
                <a:solidFill>
                  <a:srgbClr val="002774"/>
                </a:solidFill>
                <a:latin typeface="Courier" pitchFamily="49" charset="0"/>
              </a:rPr>
              <a:t>complement</a:t>
            </a:r>
            <a:endParaRPr lang="en-US" sz="1600" b="1" dirty="0">
              <a:solidFill>
                <a:srgbClr val="002774"/>
              </a:solidFill>
              <a:latin typeface="Courier" pitchFamily="49" charset="0"/>
            </a:endParaRPr>
          </a:p>
        </p:txBody>
      </p:sp>
      <p:sp>
        <p:nvSpPr>
          <p:cNvPr id="156" name="TextBox 155"/>
          <p:cNvSpPr txBox="1"/>
          <p:nvPr/>
        </p:nvSpPr>
        <p:spPr>
          <a:xfrm>
            <a:off x="3642967" y="2677250"/>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background</a:t>
            </a:r>
            <a:endParaRPr lang="en-US" sz="1600" b="1" dirty="0">
              <a:solidFill>
                <a:srgbClr val="002774"/>
              </a:solidFill>
              <a:latin typeface="Courier" pitchFamily="49" charset="0"/>
            </a:endParaRPr>
          </a:p>
        </p:txBody>
      </p:sp>
      <p:sp>
        <p:nvSpPr>
          <p:cNvPr id="157" name="TextBox 156"/>
          <p:cNvSpPr txBox="1"/>
          <p:nvPr/>
        </p:nvSpPr>
        <p:spPr>
          <a:xfrm>
            <a:off x="3395245" y="1824568"/>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8" name="TextBox 157"/>
          <p:cNvSpPr txBox="1"/>
          <p:nvPr/>
        </p:nvSpPr>
        <p:spPr>
          <a:xfrm>
            <a:off x="6096000" y="1924085"/>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9" name="Rectangle 158"/>
          <p:cNvSpPr/>
          <p:nvPr/>
        </p:nvSpPr>
        <p:spPr>
          <a:xfrm>
            <a:off x="6650424" y="1728664"/>
            <a:ext cx="647934" cy="246221"/>
          </a:xfrm>
          <a:prstGeom prst="rect">
            <a:avLst/>
          </a:prstGeom>
        </p:spPr>
        <p:txBody>
          <a:bodyPr wrap="none">
            <a:spAutoFit/>
          </a:bodyPr>
          <a:lstStyle/>
          <a:p>
            <a:r>
              <a:rPr lang="en-US" sz="1000" dirty="0" smtClean="0"/>
              <a:t> </a:t>
            </a:r>
            <a:r>
              <a:rPr lang="en-US" sz="1000" dirty="0"/>
              <a:t>CGTAGC</a:t>
            </a:r>
          </a:p>
        </p:txBody>
      </p:sp>
      <p:sp>
        <p:nvSpPr>
          <p:cNvPr id="160" name="Rectangle 159"/>
          <p:cNvSpPr/>
          <p:nvPr/>
        </p:nvSpPr>
        <p:spPr>
          <a:xfrm>
            <a:off x="6698684" y="1941762"/>
            <a:ext cx="619080" cy="246221"/>
          </a:xfrm>
          <a:prstGeom prst="rect">
            <a:avLst/>
          </a:prstGeom>
        </p:spPr>
        <p:txBody>
          <a:bodyPr wrap="none">
            <a:spAutoFit/>
          </a:bodyPr>
          <a:lstStyle/>
          <a:p>
            <a:r>
              <a:rPr lang="en-US" sz="1000" dirty="0"/>
              <a:t>CGTA</a:t>
            </a:r>
            <a:r>
              <a:rPr lang="en-US" sz="1000" b="1" dirty="0">
                <a:solidFill>
                  <a:srgbClr val="C00000"/>
                </a:solidFill>
              </a:rPr>
              <a:t>C</a:t>
            </a:r>
            <a:r>
              <a:rPr lang="en-US" sz="1000" dirty="0"/>
              <a:t>C</a:t>
            </a:r>
          </a:p>
        </p:txBody>
      </p:sp>
      <p:sp>
        <p:nvSpPr>
          <p:cNvPr id="161" name="Rectangle 160"/>
          <p:cNvSpPr/>
          <p:nvPr/>
        </p:nvSpPr>
        <p:spPr>
          <a:xfrm>
            <a:off x="842305" y="2963075"/>
            <a:ext cx="2980155" cy="369332"/>
          </a:xfrm>
          <a:prstGeom prst="rect">
            <a:avLst/>
          </a:prstGeom>
        </p:spPr>
        <p:txBody>
          <a:bodyPr wrap="square">
            <a:spAutoFit/>
          </a:bodyPr>
          <a:lstStyle/>
          <a:p>
            <a:pPr algn="ctr"/>
            <a:r>
              <a:rPr lang="en-US" b="1" dirty="0">
                <a:solidFill>
                  <a:srgbClr val="659B29"/>
                </a:solidFill>
                <a:cs typeface="Courier New" pitchFamily="49" charset="0"/>
              </a:rPr>
              <a:t>apc</a:t>
            </a:r>
            <a:r>
              <a:rPr lang="en-US" b="1" baseline="30000" dirty="0">
                <a:solidFill>
                  <a:srgbClr val="659B29"/>
                </a:solidFill>
                <a:cs typeface="Courier New" pitchFamily="49" charset="0"/>
              </a:rPr>
              <a:t>hu745/+</a:t>
            </a:r>
            <a:r>
              <a:rPr lang="en-US" b="1" dirty="0">
                <a:solidFill>
                  <a:srgbClr val="659B29"/>
                </a:solidFill>
                <a:cs typeface="Courier New" pitchFamily="49" charset="0"/>
              </a:rPr>
              <a:t>; </a:t>
            </a:r>
            <a:r>
              <a:rPr lang="en-US" b="1" dirty="0" smtClean="0">
                <a:solidFill>
                  <a:srgbClr val="659B29"/>
                </a:solidFill>
                <a:cs typeface="Courier New" pitchFamily="49" charset="0"/>
              </a:rPr>
              <a:t>fgfa8</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162" name="Rectangle 161"/>
          <p:cNvSpPr/>
          <p:nvPr/>
        </p:nvSpPr>
        <p:spPr>
          <a:xfrm>
            <a:off x="789013" y="5994401"/>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89013" y="4227690"/>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3407960" y="3503790"/>
            <a:ext cx="2282997"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variation</a:t>
            </a:r>
          </a:p>
          <a:p>
            <a:pPr algn="ctr"/>
            <a:r>
              <a:rPr lang="en-US" sz="1600" b="1" dirty="0" smtClean="0">
                <a:solidFill>
                  <a:srgbClr val="002774"/>
                </a:solidFill>
                <a:latin typeface="Courier" pitchFamily="49" charset="0"/>
              </a:rPr>
              <a:t>complement (</a:t>
            </a:r>
            <a:r>
              <a:rPr lang="en-US" sz="1600" b="1" dirty="0" err="1" smtClean="0">
                <a:solidFill>
                  <a:srgbClr val="002774"/>
                </a:solidFill>
                <a:latin typeface="Courier" pitchFamily="49" charset="0"/>
              </a:rPr>
              <a:t>gvc</a:t>
            </a:r>
            <a:r>
              <a:rPr lang="en-US" sz="1600" b="1" dirty="0" smtClean="0">
                <a:solidFill>
                  <a:srgbClr val="002774"/>
                </a:solidFill>
                <a:latin typeface="Courier" pitchFamily="49" charset="0"/>
              </a:rPr>
              <a:t>)</a:t>
            </a:r>
            <a:endParaRPr lang="en-US" sz="1600" b="1" dirty="0">
              <a:solidFill>
                <a:srgbClr val="002774"/>
              </a:solidFill>
              <a:latin typeface="Courier" pitchFamily="49" charset="0"/>
            </a:endParaRPr>
          </a:p>
        </p:txBody>
      </p:sp>
      <p:sp>
        <p:nvSpPr>
          <p:cNvPr id="165" name="TextBox 164"/>
          <p:cNvSpPr txBox="1"/>
          <p:nvPr/>
        </p:nvSpPr>
        <p:spPr>
          <a:xfrm>
            <a:off x="3218430" y="4500740"/>
            <a:ext cx="2653290"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variant single locus</a:t>
            </a:r>
          </a:p>
          <a:p>
            <a:pPr algn="ctr"/>
            <a:r>
              <a:rPr lang="en-US" sz="1600" b="1" dirty="0" smtClean="0">
                <a:solidFill>
                  <a:srgbClr val="002774"/>
                </a:solidFill>
                <a:latin typeface="Courier" pitchFamily="49" charset="0"/>
              </a:rPr>
              <a:t>complement (</a:t>
            </a:r>
            <a:r>
              <a:rPr lang="en-US" sz="1600" b="1" dirty="0" err="1" smtClean="0">
                <a:solidFill>
                  <a:srgbClr val="002774"/>
                </a:solidFill>
                <a:latin typeface="Courier" pitchFamily="49" charset="0"/>
              </a:rPr>
              <a:t>vslc</a:t>
            </a:r>
            <a:r>
              <a:rPr lang="en-US" sz="1600" b="1" dirty="0" smtClean="0">
                <a:solidFill>
                  <a:srgbClr val="002774"/>
                </a:solidFill>
                <a:latin typeface="Courier" pitchFamily="49" charset="0"/>
              </a:rPr>
              <a:t>)</a:t>
            </a:r>
          </a:p>
        </p:txBody>
      </p:sp>
      <p:sp>
        <p:nvSpPr>
          <p:cNvPr id="166" name="TextBox 165"/>
          <p:cNvSpPr txBox="1"/>
          <p:nvPr/>
        </p:nvSpPr>
        <p:spPr>
          <a:xfrm>
            <a:off x="3615501" y="5526720"/>
            <a:ext cx="1912703"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variant allele</a:t>
            </a:r>
          </a:p>
          <a:p>
            <a:pPr algn="ctr">
              <a:lnSpc>
                <a:spcPts val="1500"/>
              </a:lnSpc>
            </a:pPr>
            <a:endParaRPr lang="en-US" sz="1600" b="1" dirty="0" smtClean="0">
              <a:solidFill>
                <a:srgbClr val="002774"/>
              </a:solidFill>
              <a:latin typeface="Courier" pitchFamily="49" charset="0"/>
            </a:endParaRPr>
          </a:p>
        </p:txBody>
      </p:sp>
      <p:sp>
        <p:nvSpPr>
          <p:cNvPr id="167" name="TextBox 166"/>
          <p:cNvSpPr txBox="1"/>
          <p:nvPr/>
        </p:nvSpPr>
        <p:spPr>
          <a:xfrm>
            <a:off x="3296704" y="6240640"/>
            <a:ext cx="2529860"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sequence alteration</a:t>
            </a:r>
          </a:p>
        </p:txBody>
      </p:sp>
      <p:sp>
        <p:nvSpPr>
          <p:cNvPr id="168" name="TextBox 167"/>
          <p:cNvSpPr txBox="1"/>
          <p:nvPr/>
        </p:nvSpPr>
        <p:spPr>
          <a:xfrm>
            <a:off x="4622987" y="4075290"/>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cxnSp>
        <p:nvCxnSpPr>
          <p:cNvPr id="169" name="Straight Arrow Connector 168"/>
          <p:cNvCxnSpPr/>
          <p:nvPr/>
        </p:nvCxnSpPr>
        <p:spPr>
          <a:xfrm>
            <a:off x="4540337" y="4038680"/>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4542194" y="5013501"/>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044098" y="4037191"/>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7045955" y="4983331"/>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7040880" y="5798820"/>
            <a:ext cx="3218" cy="441271"/>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7042337" y="4072750"/>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5" name="Rectangle 174"/>
          <p:cNvSpPr/>
          <p:nvPr/>
        </p:nvSpPr>
        <p:spPr>
          <a:xfrm>
            <a:off x="6304813" y="4591849"/>
            <a:ext cx="153580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176" name="Rectangle 175"/>
          <p:cNvSpPr/>
          <p:nvPr/>
        </p:nvSpPr>
        <p:spPr>
          <a:xfrm>
            <a:off x="6520837" y="5465940"/>
            <a:ext cx="1067729"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a:t>
            </a:r>
            <a:endParaRPr lang="en-US" b="1" baseline="30000" dirty="0">
              <a:solidFill>
                <a:srgbClr val="659B29"/>
              </a:solidFill>
              <a:cs typeface="Courier New" pitchFamily="49" charset="0"/>
            </a:endParaRPr>
          </a:p>
        </p:txBody>
      </p:sp>
      <p:sp>
        <p:nvSpPr>
          <p:cNvPr id="177" name="Rectangle 176"/>
          <p:cNvSpPr/>
          <p:nvPr/>
        </p:nvSpPr>
        <p:spPr>
          <a:xfrm>
            <a:off x="6666832" y="6195110"/>
            <a:ext cx="785793" cy="369332"/>
          </a:xfrm>
          <a:prstGeom prst="rect">
            <a:avLst/>
          </a:prstGeom>
        </p:spPr>
        <p:txBody>
          <a:bodyPr wrap="none">
            <a:spAutoFit/>
          </a:bodyPr>
          <a:lstStyle/>
          <a:p>
            <a:pPr algn="ctr"/>
            <a:r>
              <a:rPr lang="en-US" b="1" dirty="0" smtClean="0">
                <a:solidFill>
                  <a:srgbClr val="659B29"/>
                </a:solidFill>
                <a:cs typeface="Courier New" pitchFamily="49" charset="0"/>
              </a:rPr>
              <a:t>ti282a</a:t>
            </a:r>
            <a:endParaRPr lang="en-US" b="1" dirty="0">
              <a:solidFill>
                <a:srgbClr val="659B29"/>
              </a:solidFill>
              <a:cs typeface="Courier New" pitchFamily="49" charset="0"/>
            </a:endParaRPr>
          </a:p>
        </p:txBody>
      </p:sp>
      <p:sp>
        <p:nvSpPr>
          <p:cNvPr id="178" name="TextBox 177"/>
          <p:cNvSpPr txBox="1"/>
          <p:nvPr/>
        </p:nvSpPr>
        <p:spPr>
          <a:xfrm>
            <a:off x="4715973" y="507702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9" name="TextBox 178"/>
          <p:cNvSpPr txBox="1"/>
          <p:nvPr/>
        </p:nvSpPr>
        <p:spPr>
          <a:xfrm>
            <a:off x="7044157" y="507448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0" name="TextBox 179"/>
          <p:cNvSpPr txBox="1"/>
          <p:nvPr/>
        </p:nvSpPr>
        <p:spPr>
          <a:xfrm>
            <a:off x="4711890" y="583902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1" name="TextBox 180"/>
          <p:cNvSpPr txBox="1"/>
          <p:nvPr/>
        </p:nvSpPr>
        <p:spPr>
          <a:xfrm>
            <a:off x="7044157" y="583648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2" name="Rounded Rectangle 181"/>
          <p:cNvSpPr/>
          <p:nvPr/>
        </p:nvSpPr>
        <p:spPr>
          <a:xfrm>
            <a:off x="1172243" y="1865152"/>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1292824" y="1865152"/>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p:cNvSpPr/>
          <p:nvPr/>
        </p:nvSpPr>
        <p:spPr>
          <a:xfrm>
            <a:off x="2620043" y="1865152"/>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ounded Rectangle 184"/>
          <p:cNvSpPr/>
          <p:nvPr/>
        </p:nvSpPr>
        <p:spPr>
          <a:xfrm>
            <a:off x="1805289" y="1865152"/>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ounded Rectangle 185"/>
          <p:cNvSpPr/>
          <p:nvPr/>
        </p:nvSpPr>
        <p:spPr>
          <a:xfrm>
            <a:off x="2315243" y="1865152"/>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p:cNvSpPr/>
          <p:nvPr/>
        </p:nvSpPr>
        <p:spPr>
          <a:xfrm>
            <a:off x="2086643" y="1865152"/>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p:cNvSpPr/>
          <p:nvPr/>
        </p:nvSpPr>
        <p:spPr>
          <a:xfrm>
            <a:off x="1172243" y="2176378"/>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p:cNvSpPr/>
          <p:nvPr/>
        </p:nvSpPr>
        <p:spPr>
          <a:xfrm>
            <a:off x="1311291" y="2176378"/>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1781843" y="2176378"/>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2149491" y="2176378"/>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1172243" y="239663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1311291" y="239663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1781843" y="2396634"/>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2149491" y="2396634"/>
            <a:ext cx="355584"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1172243" y="1649185"/>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1292824" y="1649185"/>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2620043" y="1649185"/>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1805289" y="1649185"/>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p:cNvSpPr/>
          <p:nvPr/>
        </p:nvSpPr>
        <p:spPr>
          <a:xfrm>
            <a:off x="2315243" y="1649185"/>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2086643" y="1649185"/>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p:cNvSpPr txBox="1"/>
          <p:nvPr/>
        </p:nvSpPr>
        <p:spPr>
          <a:xfrm>
            <a:off x="1498214" y="1759238"/>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03" name="TextBox 202"/>
          <p:cNvSpPr txBox="1"/>
          <p:nvPr/>
        </p:nvSpPr>
        <p:spPr>
          <a:xfrm>
            <a:off x="1067583" y="1889074"/>
            <a:ext cx="2279791" cy="246221"/>
          </a:xfrm>
          <a:prstGeom prst="rect">
            <a:avLst/>
          </a:prstGeom>
          <a:noFill/>
        </p:spPr>
        <p:txBody>
          <a:bodyPr wrap="none" rtlCol="0">
            <a:spAutoFit/>
          </a:bodyPr>
          <a:lstStyle/>
          <a:p>
            <a:r>
              <a:rPr lang="en-US" sz="1000" dirty="0" smtClean="0"/>
              <a:t>AACGTA</a:t>
            </a:r>
            <a:r>
              <a:rPr lang="en-US" sz="1000" b="1" dirty="0" smtClean="0">
                <a:solidFill>
                  <a:srgbClr val="C00000"/>
                </a:solidFill>
              </a:rPr>
              <a:t>C</a:t>
            </a:r>
            <a:r>
              <a:rPr lang="en-US" sz="1000" dirty="0" smtClean="0"/>
              <a:t>CGACGCTCGCTACGGGCGTATC</a:t>
            </a:r>
            <a:endParaRPr lang="en-US" sz="1000" dirty="0"/>
          </a:p>
        </p:txBody>
      </p:sp>
      <p:sp>
        <p:nvSpPr>
          <p:cNvPr id="204" name="Rectangle 203"/>
          <p:cNvSpPr/>
          <p:nvPr/>
        </p:nvSpPr>
        <p:spPr>
          <a:xfrm>
            <a:off x="4562259" y="2978118"/>
            <a:ext cx="598241" cy="369332"/>
          </a:xfrm>
          <a:prstGeom prst="rect">
            <a:avLst/>
          </a:prstGeom>
        </p:spPr>
        <p:txBody>
          <a:bodyPr wrap="none">
            <a:spAutoFit/>
          </a:bodyPr>
          <a:lstStyle/>
          <a:p>
            <a:pPr algn="ct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205" name="Rectangle 204"/>
          <p:cNvSpPr/>
          <p:nvPr/>
        </p:nvSpPr>
        <p:spPr>
          <a:xfrm>
            <a:off x="5910343" y="2992108"/>
            <a:ext cx="2531270" cy="369332"/>
          </a:xfrm>
          <a:prstGeom prst="rect">
            <a:avLst/>
          </a:prstGeom>
        </p:spPr>
        <p:txBody>
          <a:bodyPr wrap="none">
            <a:spAutoFit/>
          </a:bodyPr>
          <a:lstStyle/>
          <a:p>
            <a:pPr algn="ctr"/>
            <a:r>
              <a:rPr lang="en-US" b="1" dirty="0">
                <a:solidFill>
                  <a:srgbClr val="659B29"/>
                </a:solidFill>
                <a:cs typeface="Courier New" pitchFamily="49" charset="0"/>
              </a:rPr>
              <a:t>apc</a:t>
            </a:r>
            <a:r>
              <a:rPr lang="en-US" b="1" baseline="30000" dirty="0">
                <a:solidFill>
                  <a:srgbClr val="659B29"/>
                </a:solidFill>
                <a:cs typeface="Courier New" pitchFamily="49" charset="0"/>
              </a:rPr>
              <a:t>hu745</a:t>
            </a:r>
            <a:r>
              <a:rPr lang="en-US" b="1" baseline="30000" dirty="0" smtClean="0">
                <a:solidFill>
                  <a:srgbClr val="659B29"/>
                </a:solidFill>
                <a:cs typeface="Courier New" pitchFamily="49" charset="0"/>
              </a:rPr>
              <a:t>/+</a:t>
            </a:r>
            <a:r>
              <a:rPr lang="en-US" b="1" dirty="0">
                <a:solidFill>
                  <a:srgbClr val="659B29"/>
                </a:solidFill>
                <a:cs typeface="Courier New" pitchFamily="49" charset="0"/>
              </a:rPr>
              <a:t>; </a:t>
            </a: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206" name="Rectangle 205"/>
          <p:cNvSpPr/>
          <p:nvPr/>
        </p:nvSpPr>
        <p:spPr>
          <a:xfrm>
            <a:off x="5886754" y="3612960"/>
            <a:ext cx="2531270" cy="369332"/>
          </a:xfrm>
          <a:prstGeom prst="rect">
            <a:avLst/>
          </a:prstGeom>
        </p:spPr>
        <p:txBody>
          <a:bodyPr wrap="none">
            <a:spAutoFit/>
          </a:bodyPr>
          <a:lstStyle/>
          <a:p>
            <a:pPr algn="ctr"/>
            <a:r>
              <a:rPr lang="en-US" b="1" dirty="0">
                <a:solidFill>
                  <a:srgbClr val="659B29"/>
                </a:solidFill>
                <a:cs typeface="Courier New" pitchFamily="49" charset="0"/>
              </a:rPr>
              <a:t>apc</a:t>
            </a:r>
            <a:r>
              <a:rPr lang="en-US" b="1" baseline="30000" dirty="0">
                <a:solidFill>
                  <a:srgbClr val="659B29"/>
                </a:solidFill>
                <a:cs typeface="Courier New" pitchFamily="49" charset="0"/>
              </a:rPr>
              <a:t>hu745/+</a:t>
            </a:r>
            <a:r>
              <a:rPr lang="en-US" b="1" dirty="0">
                <a:solidFill>
                  <a:srgbClr val="659B29"/>
                </a:solidFill>
                <a:cs typeface="Courier New" pitchFamily="49" charset="0"/>
              </a:rPr>
              <a:t>; </a:t>
            </a: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207" name="Rounded Rectangle 206"/>
          <p:cNvSpPr/>
          <p:nvPr/>
        </p:nvSpPr>
        <p:spPr>
          <a:xfrm>
            <a:off x="3822460" y="1874378"/>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p:cNvSpPr/>
          <p:nvPr/>
        </p:nvSpPr>
        <p:spPr>
          <a:xfrm>
            <a:off x="3943041" y="1874378"/>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p:cNvSpPr/>
          <p:nvPr/>
        </p:nvSpPr>
        <p:spPr>
          <a:xfrm>
            <a:off x="5270260" y="1874378"/>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ounded Rectangle 209"/>
          <p:cNvSpPr/>
          <p:nvPr/>
        </p:nvSpPr>
        <p:spPr>
          <a:xfrm>
            <a:off x="4455506" y="1874378"/>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ounded Rectangle 210"/>
          <p:cNvSpPr/>
          <p:nvPr/>
        </p:nvSpPr>
        <p:spPr>
          <a:xfrm>
            <a:off x="4965460" y="1874378"/>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ed Rectangle 211"/>
          <p:cNvSpPr/>
          <p:nvPr/>
        </p:nvSpPr>
        <p:spPr>
          <a:xfrm>
            <a:off x="4736860" y="1874378"/>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3822460" y="218560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p:cNvSpPr/>
          <p:nvPr/>
        </p:nvSpPr>
        <p:spPr>
          <a:xfrm>
            <a:off x="3961508" y="218560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ounded Rectangle 214"/>
          <p:cNvSpPr/>
          <p:nvPr/>
        </p:nvSpPr>
        <p:spPr>
          <a:xfrm>
            <a:off x="5270260" y="2185604"/>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ounded Rectangle 219"/>
          <p:cNvSpPr/>
          <p:nvPr/>
        </p:nvSpPr>
        <p:spPr>
          <a:xfrm>
            <a:off x="4432060" y="2185604"/>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4799708" y="2185604"/>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822460" y="240586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p:cNvSpPr/>
          <p:nvPr/>
        </p:nvSpPr>
        <p:spPr>
          <a:xfrm>
            <a:off x="3961508" y="240586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270260" y="2405860"/>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432060" y="2405860"/>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99708" y="2405860"/>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3822460" y="1658411"/>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3041" y="1658411"/>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270260" y="1658411"/>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4455506" y="1658411"/>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965460" y="1658411"/>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736860" y="1658411"/>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5417898" y="2184437"/>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5417898" y="2404693"/>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p:cNvSpPr txBox="1"/>
          <p:nvPr/>
        </p:nvSpPr>
        <p:spPr>
          <a:xfrm>
            <a:off x="3729566" y="2216785"/>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6" name="TextBox 235"/>
          <p:cNvSpPr txBox="1"/>
          <p:nvPr/>
        </p:nvSpPr>
        <p:spPr>
          <a:xfrm>
            <a:off x="3728912" y="2433480"/>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7" name="TextBox 236"/>
          <p:cNvSpPr txBox="1"/>
          <p:nvPr/>
        </p:nvSpPr>
        <p:spPr>
          <a:xfrm>
            <a:off x="3717007" y="1675717"/>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38" name="TextBox 237"/>
          <p:cNvSpPr txBox="1"/>
          <p:nvPr/>
        </p:nvSpPr>
        <p:spPr>
          <a:xfrm>
            <a:off x="3717800" y="1898300"/>
            <a:ext cx="2279791" cy="246221"/>
          </a:xfrm>
          <a:prstGeom prst="rect">
            <a:avLst/>
          </a:prstGeom>
          <a:noFill/>
        </p:spPr>
        <p:txBody>
          <a:bodyPr wrap="none" rtlCol="0">
            <a:spAutoFit/>
          </a:bodyPr>
          <a:lstStyle/>
          <a:p>
            <a:r>
              <a:rPr lang="en-US" sz="1000" dirty="0" smtClean="0"/>
              <a:t>AACGTA</a:t>
            </a:r>
            <a:r>
              <a:rPr lang="en-US" sz="1000" dirty="0"/>
              <a:t>C</a:t>
            </a:r>
            <a:r>
              <a:rPr lang="en-US" sz="1000" dirty="0" smtClean="0"/>
              <a:t>CGACGCTCGCTACGGGCGTATC</a:t>
            </a:r>
            <a:endParaRPr lang="en-US" sz="1000" dirty="0"/>
          </a:p>
        </p:txBody>
      </p:sp>
      <p:sp>
        <p:nvSpPr>
          <p:cNvPr id="239" name="Rounded Rectangle 238"/>
          <p:cNvSpPr/>
          <p:nvPr/>
        </p:nvSpPr>
        <p:spPr>
          <a:xfrm>
            <a:off x="6781800" y="1917768"/>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6781800" y="170180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6968281" y="1811854"/>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2" name="Rectangle 241"/>
          <p:cNvSpPr/>
          <p:nvPr/>
        </p:nvSpPr>
        <p:spPr>
          <a:xfrm>
            <a:off x="7393590" y="2368949"/>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43" name="Rounded Rectangle 242"/>
          <p:cNvSpPr/>
          <p:nvPr/>
        </p:nvSpPr>
        <p:spPr>
          <a:xfrm>
            <a:off x="1578942" y="370902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4" name="Rounded Rectangle 243"/>
          <p:cNvSpPr/>
          <p:nvPr/>
        </p:nvSpPr>
        <p:spPr>
          <a:xfrm>
            <a:off x="1578942" y="356824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765423" y="3596765"/>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6" name="Rounded Rectangle 245"/>
          <p:cNvSpPr/>
          <p:nvPr/>
        </p:nvSpPr>
        <p:spPr>
          <a:xfrm>
            <a:off x="1600200" y="470325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7" name="Rounded Rectangle 246"/>
          <p:cNvSpPr/>
          <p:nvPr/>
        </p:nvSpPr>
        <p:spPr>
          <a:xfrm>
            <a:off x="1600200" y="456247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8" name="TextBox 247"/>
          <p:cNvSpPr txBox="1"/>
          <p:nvPr/>
        </p:nvSpPr>
        <p:spPr>
          <a:xfrm>
            <a:off x="1786681" y="459417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49" name="Rounded Rectangle 248"/>
          <p:cNvSpPr/>
          <p:nvPr/>
        </p:nvSpPr>
        <p:spPr>
          <a:xfrm>
            <a:off x="1623060" y="5595352"/>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2" name="TextBox 251"/>
          <p:cNvSpPr txBox="1"/>
          <p:nvPr/>
        </p:nvSpPr>
        <p:spPr>
          <a:xfrm>
            <a:off x="1809541" y="5483088"/>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53" name="TextBox 252"/>
          <p:cNvSpPr txBox="1"/>
          <p:nvPr/>
        </p:nvSpPr>
        <p:spPr>
          <a:xfrm>
            <a:off x="1811020" y="6230482"/>
            <a:ext cx="284052" cy="307777"/>
          </a:xfrm>
          <a:prstGeom prst="rect">
            <a:avLst/>
          </a:prstGeom>
          <a:noFill/>
        </p:spPr>
        <p:txBody>
          <a:bodyPr wrap="none" rtlCol="0">
            <a:spAutoFit/>
          </a:bodyPr>
          <a:lstStyle/>
          <a:p>
            <a:r>
              <a:rPr lang="en-US" sz="1400" b="1" dirty="0" smtClean="0">
                <a:solidFill>
                  <a:srgbClr val="C00000"/>
                </a:solidFill>
              </a:rPr>
              <a:t>X</a:t>
            </a:r>
            <a:endParaRPr lang="en-US" sz="1400" b="1" dirty="0">
              <a:solidFill>
                <a:srgbClr val="C00000"/>
              </a:solidFill>
            </a:endParaRPr>
          </a:p>
        </p:txBody>
      </p:sp>
      <p:sp>
        <p:nvSpPr>
          <p:cNvPr id="254" name="Rectangle 253"/>
          <p:cNvSpPr/>
          <p:nvPr/>
        </p:nvSpPr>
        <p:spPr>
          <a:xfrm>
            <a:off x="381000" y="838200"/>
            <a:ext cx="8398082" cy="584775"/>
          </a:xfrm>
          <a:prstGeom prst="rect">
            <a:avLst/>
          </a:prstGeom>
        </p:spPr>
        <p:txBody>
          <a:bodyPr wrap="square">
            <a:spAutoFit/>
          </a:bodyPr>
          <a:lstStyle/>
          <a:p>
            <a:pPr algn="ctr">
              <a:spcBef>
                <a:spcPts val="2400"/>
              </a:spcBef>
            </a:pPr>
            <a:r>
              <a:rPr lang="en-US" sz="1600" dirty="0" smtClean="0">
                <a:latin typeface="Times New Roman" panose="02020603050405020304" pitchFamily="18" charset="0"/>
                <a:cs typeface="Times New Roman" panose="02020603050405020304" pitchFamily="18" charset="0"/>
              </a:rPr>
              <a:t>An ‘intrinsic’ genotype is decomposed into its more fundamental components of variation. These represent the ‘levels’ of a genotype at which phenotype associations are made.</a:t>
            </a:r>
            <a:endParaRPr lang="en-US" sz="1400" dirty="0">
              <a:latin typeface="Times New Roman" panose="02020603050405020304" pitchFamily="18" charset="0"/>
              <a:cs typeface="Times New Roman" panose="02020603050405020304" pitchFamily="18" charset="0"/>
            </a:endParaRPr>
          </a:p>
        </p:txBody>
      </p:sp>
      <p:sp>
        <p:nvSpPr>
          <p:cNvPr id="255" name="Rounded Rectangle 254"/>
          <p:cNvSpPr/>
          <p:nvPr/>
        </p:nvSpPr>
        <p:spPr>
          <a:xfrm>
            <a:off x="2670018" y="217759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1089650" y="1666491"/>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57" name="TextBox 256"/>
          <p:cNvSpPr txBox="1"/>
          <p:nvPr/>
        </p:nvSpPr>
        <p:spPr>
          <a:xfrm>
            <a:off x="2653936" y="206957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58" name="Rounded Rectangle 257"/>
          <p:cNvSpPr/>
          <p:nvPr/>
        </p:nvSpPr>
        <p:spPr>
          <a:xfrm>
            <a:off x="2666999" y="2398013"/>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ounded Rectangle 258"/>
          <p:cNvSpPr/>
          <p:nvPr/>
        </p:nvSpPr>
        <p:spPr>
          <a:xfrm>
            <a:off x="7531579" y="2103120"/>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ounded Rectangle 259"/>
          <p:cNvSpPr/>
          <p:nvPr/>
        </p:nvSpPr>
        <p:spPr>
          <a:xfrm>
            <a:off x="7528560" y="2321541"/>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391400" y="2118360"/>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62" name="TextBox 261"/>
          <p:cNvSpPr txBox="1"/>
          <p:nvPr/>
        </p:nvSpPr>
        <p:spPr>
          <a:xfrm>
            <a:off x="2653936" y="230546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3" name="TextBox 262"/>
          <p:cNvSpPr txBox="1"/>
          <p:nvPr/>
        </p:nvSpPr>
        <p:spPr>
          <a:xfrm>
            <a:off x="7509556" y="198748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4" name="TextBox 263"/>
          <p:cNvSpPr txBox="1"/>
          <p:nvPr/>
        </p:nvSpPr>
        <p:spPr>
          <a:xfrm>
            <a:off x="7509556" y="2223368"/>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5" name="Rounded Rectangle 264"/>
          <p:cNvSpPr/>
          <p:nvPr/>
        </p:nvSpPr>
        <p:spPr>
          <a:xfrm>
            <a:off x="2311879" y="3837569"/>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6" name="Rounded Rectangle 265"/>
          <p:cNvSpPr/>
          <p:nvPr/>
        </p:nvSpPr>
        <p:spPr>
          <a:xfrm>
            <a:off x="2308860" y="4010270"/>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7" name="TextBox 266"/>
          <p:cNvSpPr txBox="1"/>
          <p:nvPr/>
        </p:nvSpPr>
        <p:spPr>
          <a:xfrm>
            <a:off x="2289856" y="3721929"/>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68" name="TextBox 267"/>
          <p:cNvSpPr txBox="1"/>
          <p:nvPr/>
        </p:nvSpPr>
        <p:spPr>
          <a:xfrm>
            <a:off x="2289856" y="3912097"/>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cxnSp>
        <p:nvCxnSpPr>
          <p:cNvPr id="269" name="Straight Arrow Connector 268"/>
          <p:cNvCxnSpPr/>
          <p:nvPr/>
        </p:nvCxnSpPr>
        <p:spPr>
          <a:xfrm>
            <a:off x="4537494" y="5882640"/>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25" name="Rectangle 124"/>
          <p:cNvSpPr/>
          <p:nvPr/>
        </p:nvSpPr>
        <p:spPr>
          <a:xfrm>
            <a:off x="228600" y="190501"/>
            <a:ext cx="8686800" cy="615642"/>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924800" y="3988816"/>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sp>
        <p:nvSpPr>
          <p:cNvPr id="124" name="TextBox 123"/>
          <p:cNvSpPr txBox="1"/>
          <p:nvPr/>
        </p:nvSpPr>
        <p:spPr>
          <a:xfrm>
            <a:off x="43260" y="6564868"/>
            <a:ext cx="9098966" cy="292388"/>
          </a:xfrm>
          <a:prstGeom prst="rect">
            <a:avLst/>
          </a:prstGeom>
          <a:noFill/>
        </p:spPr>
        <p:txBody>
          <a:bodyPr wrap="none" rtlCol="0">
            <a:spAutoFit/>
          </a:bodyPr>
          <a:lstStyle/>
          <a:p>
            <a:r>
              <a:rPr lang="en-US" sz="1300" dirty="0" smtClean="0">
                <a:solidFill>
                  <a:srgbClr val="FF0000"/>
                </a:solidFill>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Note that breakdown of only the fgf8a locus is shown here, but the </a:t>
            </a:r>
            <a:r>
              <a:rPr lang="en-US" sz="1300" dirty="0" err="1" smtClean="0">
                <a:latin typeface="Times New Roman" panose="02020603050405020304" pitchFamily="18" charset="0"/>
                <a:ea typeface="Batang" panose="02030600000101010101" pitchFamily="18" charset="-127"/>
                <a:cs typeface="Times New Roman" panose="02020603050405020304" pitchFamily="18" charset="0"/>
              </a:rPr>
              <a:t>apc</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 locus variation is similarly decomposed in the </a:t>
            </a:r>
            <a:r>
              <a:rPr lang="en-US" sz="1300" dirty="0">
                <a:latin typeface="Times New Roman" panose="02020603050405020304" pitchFamily="18" charset="0"/>
                <a:ea typeface="Batang" panose="02030600000101010101" pitchFamily="18" charset="-127"/>
                <a:cs typeface="Times New Roman" panose="02020603050405020304" pitchFamily="18" charset="0"/>
              </a:rPr>
              <a:t>G</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ENO model</a:t>
            </a:r>
            <a:endParaRPr lang="en-US" sz="13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60509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C:\Users\brushm\AppData\Roaming\PixelMetrics\CaptureWiz\Temp\70.png"/>
          <p:cNvPicPr>
            <a:picLocks noChangeAspect="1" noChangeArrowheads="1"/>
          </p:cNvPicPr>
          <p:nvPr/>
        </p:nvPicPr>
        <p:blipFill rotWithShape="1">
          <a:blip r:embed="rId3">
            <a:extLst>
              <a:ext uri="{28A0092B-C50C-407E-A947-70E740481C1C}">
                <a14:useLocalDpi xmlns:a14="http://schemas.microsoft.com/office/drawing/2010/main" val="0"/>
              </a:ext>
            </a:extLst>
          </a:blip>
          <a:srcRect l="61417" r="488" b="1510"/>
          <a:stretch/>
        </p:blipFill>
        <p:spPr bwMode="auto">
          <a:xfrm>
            <a:off x="3963515" y="1991469"/>
            <a:ext cx="1570210" cy="4714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85008" y="878268"/>
            <a:ext cx="79969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2000" dirty="0">
                <a:latin typeface="Times New Roman" panose="02020603050405020304" pitchFamily="18" charset="0"/>
                <a:cs typeface="Times New Roman" panose="02020603050405020304" pitchFamily="18" charset="0"/>
              </a:rPr>
              <a:t>An ‘intrinsic’ genotype is decomposed into its more fundamental components of variation. These represent the ‘levels’ of a genotype at which phenotype associations are </a:t>
            </a:r>
            <a:r>
              <a:rPr lang="en-US" sz="2000" dirty="0" smtClean="0">
                <a:latin typeface="Times New Roman" panose="02020603050405020304" pitchFamily="18" charset="0"/>
                <a:cs typeface="Times New Roman" panose="02020603050405020304" pitchFamily="18" charset="0"/>
              </a:rPr>
              <a:t>made.</a:t>
            </a:r>
            <a:endParaRPr lang="en-US" sz="28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800" dirty="0" smtClean="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0274" y="2588709"/>
            <a:ext cx="3288753"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Specifies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199" y="3440764"/>
            <a:ext cx="3239700"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all allelic complements containing at least one variant allele.</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4283520"/>
            <a:ext cx="3212379"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set of all alleles at a locus where at least one is variant</a:t>
            </a:r>
            <a:endParaRPr lang="en-US" sz="1300" dirty="0">
              <a:latin typeface="Times New Roman" panose="02020603050405020304" pitchFamily="18" charset="0"/>
              <a:cs typeface="Times New Roman" panose="02020603050405020304" pitchFamily="18" charset="0"/>
            </a:endParaRPr>
          </a:p>
        </p:txBody>
      </p:sp>
      <p:sp>
        <p:nvSpPr>
          <p:cNvPr id="21" name="Rectangle 20"/>
          <p:cNvSpPr/>
          <p:nvPr/>
        </p:nvSpPr>
        <p:spPr>
          <a:xfrm>
            <a:off x="438873" y="5025045"/>
            <a:ext cx="3621079" cy="292388"/>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locus that contains a sequence alteration</a:t>
            </a:r>
            <a:endParaRPr lang="en-US" sz="1300" dirty="0">
              <a:latin typeface="Times New Roman" panose="02020603050405020304" pitchFamily="18" charset="0"/>
              <a:cs typeface="Times New Roman" panose="02020603050405020304" pitchFamily="18" charset="0"/>
            </a:endParaRPr>
          </a:p>
        </p:txBody>
      </p:sp>
      <p:sp>
        <p:nvSpPr>
          <p:cNvPr id="22" name="Rectangle 21"/>
          <p:cNvSpPr/>
          <p:nvPr/>
        </p:nvSpPr>
        <p:spPr>
          <a:xfrm>
            <a:off x="449567" y="5654384"/>
            <a:ext cx="2816276"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single locus whose extent is the deviation from a reference .</a:t>
            </a:r>
            <a:endParaRPr lang="en-US" sz="1300" dirty="0">
              <a:latin typeface="Times New Roman" panose="02020603050405020304" pitchFamily="18" charset="0"/>
              <a:cs typeface="Times New Roman" panose="02020603050405020304" pitchFamily="18" charset="0"/>
            </a:endParaRPr>
          </a:p>
        </p:txBody>
      </p:sp>
      <p:sp>
        <p:nvSpPr>
          <p:cNvPr id="23" name="Rectangle 22"/>
          <p:cNvSpPr/>
          <p:nvPr/>
        </p:nvSpPr>
        <p:spPr>
          <a:xfrm>
            <a:off x="458857" y="1992964"/>
            <a:ext cx="3341535"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Specifies the total variation in genomic sequence or gene expression across a genome.</a:t>
            </a:r>
            <a:endParaRPr lang="en-US" sz="1300" dirty="0">
              <a:latin typeface="Times New Roman" panose="02020603050405020304" pitchFamily="18" charset="0"/>
              <a:cs typeface="Times New Roman" panose="02020603050405020304" pitchFamily="18" charset="0"/>
            </a:endParaRPr>
          </a:p>
        </p:txBody>
      </p:sp>
      <p:sp>
        <p:nvSpPr>
          <p:cNvPr id="24" name="Rectangle 23"/>
          <p:cNvSpPr/>
          <p:nvPr/>
        </p:nvSpPr>
        <p:spPr>
          <a:xfrm>
            <a:off x="472712" y="6162077"/>
            <a:ext cx="332768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locus containing all elements needed to produce  </a:t>
            </a:r>
            <a:r>
              <a:rPr lang="en-US" sz="1300" dirty="0">
                <a:latin typeface="Times New Roman" panose="02020603050405020304" pitchFamily="18" charset="0"/>
                <a:cs typeface="Times New Roman" panose="02020603050405020304" pitchFamily="18" charset="0"/>
              </a:rPr>
              <a:t>functional </a:t>
            </a:r>
            <a:r>
              <a:rPr lang="en-US" sz="1300" dirty="0" smtClean="0">
                <a:latin typeface="Times New Roman" panose="02020603050405020304" pitchFamily="18" charset="0"/>
                <a:cs typeface="Times New Roman" panose="02020603050405020304" pitchFamily="18" charset="0"/>
              </a:rPr>
              <a:t>gene product</a:t>
            </a:r>
            <a:endParaRPr lang="en-US" sz="1300" dirty="0">
              <a:latin typeface="Times New Roman" panose="02020603050405020304" pitchFamily="18" charset="0"/>
              <a:cs typeface="Times New Roman" panose="02020603050405020304" pitchFamily="18" charset="0"/>
            </a:endParaRPr>
          </a:p>
        </p:txBody>
      </p:sp>
      <p:sp>
        <p:nvSpPr>
          <p:cNvPr id="26" name="Rectangle 25"/>
          <p:cNvSpPr/>
          <p:nvPr/>
        </p:nvSpPr>
        <p:spPr>
          <a:xfrm>
            <a:off x="5368642" y="1949054"/>
            <a:ext cx="3287526" cy="579646"/>
          </a:xfrm>
          <a:prstGeom prst="rect">
            <a:avLst/>
          </a:prstGeom>
        </p:spPr>
        <p:txBody>
          <a:bodyPr wrap="square">
            <a:spAutoFit/>
          </a:bodyPr>
          <a:lstStyle/>
          <a:p>
            <a:pPr algn="ctr">
              <a:lnSpc>
                <a:spcPts val="1900"/>
              </a:lnSpc>
            </a:pP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r>
              <a:rPr lang="en-US" i="1" dirty="0" smtClean="0">
                <a:latin typeface="Times New Roman" panose="02020603050405020304" pitchFamily="18" charset="0"/>
                <a:cs typeface="Times New Roman" panose="02020603050405020304" pitchFamily="18" charset="0"/>
              </a:rPr>
              <a:t>[TL]; cdkn1ca</a:t>
            </a:r>
            <a:r>
              <a:rPr lang="en-US" i="1" baseline="30000" dirty="0" smtClean="0">
                <a:latin typeface="Times New Roman" panose="02020603050405020304" pitchFamily="18" charset="0"/>
                <a:cs typeface="Times New Roman" panose="02020603050405020304" pitchFamily="18" charset="0"/>
              </a:rPr>
              <a:t>MO3-cdkn1ca</a:t>
            </a:r>
            <a:endParaRPr lang="en-US" i="1" baseline="30000" dirty="0">
              <a:latin typeface="Times New Roman" panose="02020603050405020304" pitchFamily="18" charset="0"/>
              <a:cs typeface="Times New Roman" panose="02020603050405020304" pitchFamily="18" charset="0"/>
            </a:endParaRPr>
          </a:p>
        </p:txBody>
      </p:sp>
      <p:sp>
        <p:nvSpPr>
          <p:cNvPr id="27" name="Rectangle 26"/>
          <p:cNvSpPr/>
          <p:nvPr/>
        </p:nvSpPr>
        <p:spPr>
          <a:xfrm>
            <a:off x="5375560" y="276071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r>
              <a:rPr lang="en-US" i="1" dirty="0" smtClean="0">
                <a:latin typeface="Times New Roman" panose="02020603050405020304" pitchFamily="18" charset="0"/>
                <a:cs typeface="Times New Roman" panose="02020603050405020304" pitchFamily="18" charset="0"/>
              </a:rPr>
              <a:t>[TL]</a:t>
            </a:r>
            <a:endParaRPr lang="en-US" i="1"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375560" y="343336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endParaRPr lang="en-US" i="1" baseline="30000" dirty="0">
              <a:latin typeface="Times New Roman" panose="02020603050405020304" pitchFamily="18" charset="0"/>
              <a:cs typeface="Times New Roman" panose="02020603050405020304" pitchFamily="18" charset="0"/>
            </a:endParaRPr>
          </a:p>
        </p:txBody>
      </p:sp>
      <p:sp>
        <p:nvSpPr>
          <p:cNvPr id="33" name="Rectangle 32"/>
          <p:cNvSpPr/>
          <p:nvPr/>
        </p:nvSpPr>
        <p:spPr>
          <a:xfrm>
            <a:off x="5351496" y="4236924"/>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endParaRPr lang="en-US" i="1" baseline="30000" dirty="0">
              <a:latin typeface="Times New Roman" panose="02020603050405020304" pitchFamily="18" charset="0"/>
              <a:cs typeface="Times New Roman" panose="02020603050405020304" pitchFamily="18" charset="0"/>
            </a:endParaRPr>
          </a:p>
        </p:txBody>
      </p:sp>
      <p:sp>
        <p:nvSpPr>
          <p:cNvPr id="34" name="Rectangle 33"/>
          <p:cNvSpPr/>
          <p:nvPr/>
        </p:nvSpPr>
        <p:spPr>
          <a:xfrm>
            <a:off x="5323424" y="4993513"/>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a:t>
            </a:r>
            <a:endParaRPr lang="en-US"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5299360" y="564854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ti282a</a:t>
            </a:r>
            <a:endParaRPr lang="en-US"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5365661" y="6235540"/>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endParaRPr lang="en-US" i="1" baseline="30000" dirty="0">
              <a:latin typeface="Times New Roman" panose="02020603050405020304" pitchFamily="18" charset="0"/>
              <a:cs typeface="Times New Roman" panose="02020603050405020304" pitchFamily="18" charset="0"/>
            </a:endParaRPr>
          </a:p>
        </p:txBody>
      </p:sp>
      <p:pic>
        <p:nvPicPr>
          <p:cNvPr id="28" name="Picture 4" descr="C:\Users\brushm\AppData\Roaming\PixelMetrics\CaptureWiz\Temp\70.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4939"/>
          <a:stretch/>
        </p:blipFill>
        <p:spPr bwMode="auto">
          <a:xfrm>
            <a:off x="9089089" y="6633005"/>
            <a:ext cx="109822" cy="2316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120640" y="3882628"/>
            <a:ext cx="41549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7741920" y="2133600"/>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7932485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89818"/>
            <a:ext cx="8229600" cy="5691982"/>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Relative </a:t>
            </a:r>
            <a:r>
              <a:rPr lang="en-US" dirty="0">
                <a:latin typeface="Times New Roman" panose="02020603050405020304" pitchFamily="18" charset="0"/>
                <a:cs typeface="Times New Roman" panose="02020603050405020304" pitchFamily="18" charset="0"/>
              </a:rPr>
              <a:t>to other </a:t>
            </a:r>
            <a:r>
              <a:rPr lang="en-US" dirty="0" smtClean="0">
                <a:latin typeface="Times New Roman" panose="02020603050405020304" pitchFamily="18" charset="0"/>
                <a:cs typeface="Times New Roman" panose="02020603050405020304" pitchFamily="18" charset="0"/>
              </a:rPr>
              <a:t>approaches*, GENO </a:t>
            </a:r>
            <a:r>
              <a:rPr lang="en-US" dirty="0">
                <a:latin typeface="Times New Roman" panose="02020603050405020304" pitchFamily="18" charset="0"/>
                <a:cs typeface="Times New Roman" panose="02020603050405020304" pitchFamily="18" charset="0"/>
              </a:rPr>
              <a:t>models genotype ‘content’ with relatively precise granularity </a:t>
            </a:r>
            <a:r>
              <a:rPr lang="en-US" dirty="0" smtClean="0">
                <a:latin typeface="Times New Roman" panose="02020603050405020304" pitchFamily="18" charset="0"/>
                <a:cs typeface="Times New Roman" panose="02020603050405020304" pitchFamily="18" charset="0"/>
              </a:rPr>
              <a:t>– providing explicit </a:t>
            </a:r>
            <a:r>
              <a:rPr lang="en-US" dirty="0">
                <a:latin typeface="Times New Roman" panose="02020603050405020304" pitchFamily="18" charset="0"/>
                <a:cs typeface="Times New Roman" panose="02020603050405020304" pitchFamily="18" charset="0"/>
              </a:rPr>
              <a:t>representation of distinct ‘levels’ of variation, and </a:t>
            </a:r>
            <a:r>
              <a:rPr lang="en-US" dirty="0" err="1">
                <a:latin typeface="Times New Roman" panose="02020603050405020304" pitchFamily="18" charset="0"/>
                <a:cs typeface="Times New Roman" panose="02020603050405020304" pitchFamily="18" charset="0"/>
              </a:rPr>
              <a:t>partonomic</a:t>
            </a:r>
            <a:r>
              <a:rPr lang="en-US" dirty="0">
                <a:latin typeface="Times New Roman" panose="02020603050405020304" pitchFamily="18" charset="0"/>
                <a:cs typeface="Times New Roman" panose="02020603050405020304" pitchFamily="18" charset="0"/>
              </a:rPr>
              <a:t> relationships between them</a:t>
            </a:r>
            <a:r>
              <a:rPr lang="en-US" dirty="0" smtClean="0">
                <a:latin typeface="Times New Roman" panose="02020603050405020304" pitchFamily="18" charset="0"/>
                <a:cs typeface="Times New Roman" panose="02020603050405020304" pitchFamily="18" charset="0"/>
              </a:rPr>
              <a:t>). </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GENO model is built this way to support two key use </a:t>
            </a:r>
            <a:r>
              <a:rPr lang="en-US" dirty="0" smtClean="0">
                <a:latin typeface="Times New Roman" panose="02020603050405020304" pitchFamily="18" charset="0"/>
                <a:cs typeface="Times New Roman" panose="02020603050405020304" pitchFamily="18" charset="0"/>
              </a:rPr>
              <a:t>cases:</a:t>
            </a: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ntegration </a:t>
            </a:r>
            <a:r>
              <a:rPr lang="en-US" dirty="0">
                <a:latin typeface="Times New Roman" panose="02020603050405020304" pitchFamily="18" charset="0"/>
                <a:cs typeface="Times New Roman" panose="02020603050405020304" pitchFamily="18" charset="0"/>
              </a:rPr>
              <a:t>of G2P data across diverse systems and species – where phenotypes may be asserted at each of the levels of genetic variation described in the partonomy above. </a:t>
            </a:r>
            <a:endParaRPr lang="en-US" dirty="0" smtClean="0">
              <a:latin typeface="Times New Roman" panose="02020603050405020304" pitchFamily="18" charset="0"/>
              <a:cs typeface="Times New Roman" panose="02020603050405020304" pitchFamily="18" charset="0"/>
            </a:endParaRP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he </a:t>
            </a:r>
            <a:r>
              <a:rPr lang="en-US" dirty="0">
                <a:latin typeface="Times New Roman" panose="02020603050405020304" pitchFamily="18" charset="0"/>
                <a:cs typeface="Times New Roman" panose="02020603050405020304" pitchFamily="18" charset="0"/>
              </a:rPr>
              <a:t>need to ‘propagate’ phenotypes up and/or down this partonomy – i.e. inferring associations between phenotypes and variant entities other than that where the phenotype as  asserted to hang.</a:t>
            </a:r>
          </a:p>
          <a:p>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Genotype Modeling and Use Cases </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974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pic>
        <p:nvPicPr>
          <p:cNvPr id="9220"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992" y="2057400"/>
            <a:ext cx="1421208" cy="456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65320" y="1991380"/>
            <a:ext cx="2819400" cy="523220"/>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fgf8a</a:t>
            </a:r>
            <a:r>
              <a:rPr lang="en-US" sz="1400" i="1" baseline="30000" dirty="0" smtClean="0">
                <a:latin typeface="Times New Roman" panose="02020603050405020304" pitchFamily="18" charset="0"/>
                <a:cs typeface="Times New Roman" panose="02020603050405020304" pitchFamily="18" charset="0"/>
              </a:rPr>
              <a:t>ti282a/ti282a</a:t>
            </a:r>
            <a:r>
              <a:rPr lang="en-US" sz="1400" i="1" dirty="0" smtClean="0">
                <a:latin typeface="Times New Roman" panose="02020603050405020304" pitchFamily="18" charset="0"/>
                <a:cs typeface="Times New Roman" panose="02020603050405020304" pitchFamily="18" charset="0"/>
              </a:rPr>
              <a:t>;shha</a:t>
            </a:r>
            <a:r>
              <a:rPr lang="en-US" sz="1400" i="1" baseline="30000" dirty="0" smtClean="0">
                <a:latin typeface="Times New Roman" panose="02020603050405020304" pitchFamily="18" charset="0"/>
                <a:cs typeface="Times New Roman" panose="02020603050405020304" pitchFamily="18" charset="0"/>
              </a:rPr>
              <a:t>tbx392/+</a:t>
            </a:r>
            <a:r>
              <a:rPr lang="en-US" sz="1400" i="1" dirty="0" smtClean="0">
                <a:latin typeface="Times New Roman" panose="02020603050405020304" pitchFamily="18" charset="0"/>
                <a:cs typeface="Times New Roman" panose="02020603050405020304" pitchFamily="18" charset="0"/>
              </a:rPr>
              <a:t>[TL];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sp>
        <p:nvSpPr>
          <p:cNvPr id="8" name="Rectangle 7"/>
          <p:cNvSpPr/>
          <p:nvPr/>
        </p:nvSpPr>
        <p:spPr>
          <a:xfrm>
            <a:off x="4652257" y="2766350"/>
            <a:ext cx="3216058" cy="523220"/>
          </a:xfrm>
          <a:prstGeom prst="rect">
            <a:avLst/>
          </a:prstGeom>
        </p:spPr>
        <p:txBody>
          <a:bodyPr wrap="square">
            <a:spAutoFit/>
          </a:bodyPr>
          <a:lstStyle/>
          <a:p>
            <a:r>
              <a:rPr lang="en-US" sz="1400" i="1" dirty="0" smtClean="0">
                <a:latin typeface="Times New Roman" panose="02020603050405020304" pitchFamily="18" charset="0"/>
                <a:cs typeface="Times New Roman" panose="02020603050405020304" pitchFamily="18" charset="0"/>
              </a:rPr>
              <a:t>Mysm1&lt;tm1a&gt;/Mysm1&lt;tm1a&gt;[C57BL/6]</a:t>
            </a:r>
            <a:endParaRPr lang="en-US" sz="1400" i="1" dirty="0">
              <a:latin typeface="Times New Roman" panose="02020603050405020304" pitchFamily="18" charset="0"/>
              <a:cs typeface="Times New Roman" panose="02020603050405020304" pitchFamily="18" charset="0"/>
            </a:endParaRPr>
          </a:p>
        </p:txBody>
      </p:sp>
      <p:sp>
        <p:nvSpPr>
          <p:cNvPr id="9" name="Rectangle 8"/>
          <p:cNvSpPr/>
          <p:nvPr/>
        </p:nvSpPr>
        <p:spPr>
          <a:xfrm>
            <a:off x="4742725" y="4994272"/>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sp>
        <p:nvSpPr>
          <p:cNvPr id="10" name="Rectangle 9"/>
          <p:cNvSpPr/>
          <p:nvPr/>
        </p:nvSpPr>
        <p:spPr>
          <a:xfrm>
            <a:off x="4724400" y="5598876"/>
            <a:ext cx="2209800" cy="523220"/>
          </a:xfrm>
          <a:prstGeom prst="rect">
            <a:avLst/>
          </a:prstGeom>
        </p:spPr>
        <p:txBody>
          <a:bodyPr wrap="square">
            <a:spAutoFit/>
          </a:bodyPr>
          <a:lstStyle/>
          <a:p>
            <a:r>
              <a:rPr lang="en-US" sz="1400" i="1" dirty="0">
                <a:latin typeface="Times New Roman" panose="02020603050405020304" pitchFamily="18" charset="0"/>
                <a:cs typeface="Times New Roman" panose="02020603050405020304" pitchFamily="18" charset="0"/>
              </a:rPr>
              <a:t>ATP1A3(NM_152296.3)</a:t>
            </a:r>
          </a:p>
          <a:p>
            <a:r>
              <a:rPr lang="en-US" sz="1400" i="1" dirty="0">
                <a:latin typeface="Times New Roman" panose="02020603050405020304" pitchFamily="18" charset="0"/>
                <a:cs typeface="Times New Roman" panose="02020603050405020304" pitchFamily="18" charset="0"/>
              </a:rPr>
              <a:t>[c.946G&gt;A, p.Gly316Ser]</a:t>
            </a:r>
          </a:p>
        </p:txBody>
      </p:sp>
      <p:pic>
        <p:nvPicPr>
          <p:cNvPr id="28" name="Picture 27"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9068" t="4116" r="87373" b="86084"/>
          <a:stretch/>
        </p:blipFill>
        <p:spPr>
          <a:xfrm>
            <a:off x="6705600" y="5485047"/>
            <a:ext cx="788197" cy="867910"/>
          </a:xfrm>
          <a:prstGeom prst="rect">
            <a:avLst/>
          </a:prstGeom>
        </p:spPr>
      </p:pic>
      <p:pic>
        <p:nvPicPr>
          <p:cNvPr id="29" name="Picture 28" descr="phenotype_propagation_alt_MH.png"/>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76000"/>
                    </a14:imgEffect>
                  </a14:imgLayer>
                </a14:imgProps>
              </a:ext>
              <a:ext uri="{28A0092B-C50C-407E-A947-70E740481C1C}">
                <a14:useLocalDpi xmlns:a14="http://schemas.microsoft.com/office/drawing/2010/main" val="0"/>
              </a:ext>
            </a:extLst>
          </a:blip>
          <a:srcRect l="25395" t="5451" r="69578" b="85772"/>
          <a:stretch/>
        </p:blipFill>
        <p:spPr>
          <a:xfrm>
            <a:off x="5943600" y="4715208"/>
            <a:ext cx="995530" cy="694992"/>
          </a:xfrm>
          <a:prstGeom prst="rect">
            <a:avLst/>
          </a:prstGeom>
        </p:spPr>
      </p:pic>
      <p:pic>
        <p:nvPicPr>
          <p:cNvPr id="30" name="Picture 29" descr="phenotype_propagation_alt_MH.png"/>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82000"/>
                    </a14:imgEffect>
                  </a14:imgLayer>
                </a14:imgProps>
              </a:ext>
              <a:ext uri="{28A0092B-C50C-407E-A947-70E740481C1C}">
                <a14:useLocalDpi xmlns:a14="http://schemas.microsoft.com/office/drawing/2010/main" val="0"/>
              </a:ext>
            </a:extLst>
          </a:blip>
          <a:srcRect l="36967" t="6639" r="59144" b="86721"/>
          <a:stretch/>
        </p:blipFill>
        <p:spPr>
          <a:xfrm>
            <a:off x="5931567" y="3713779"/>
            <a:ext cx="739614" cy="504931"/>
          </a:xfrm>
          <a:prstGeom prst="rect">
            <a:avLst/>
          </a:prstGeom>
        </p:spPr>
      </p:pic>
      <p:pic>
        <p:nvPicPr>
          <p:cNvPr id="31" name="Picture 30" descr="phenotype_propagation_alt_MH.png"/>
          <p:cNvPicPr>
            <a:picLocks noChangeAspect="1"/>
          </p:cNvPicPr>
          <p:nvPr/>
        </p:nvPicPr>
        <p:blipFill rotWithShape="1">
          <a:blip r:embed="rId9" cstate="print">
            <a:extLst>
              <a:ext uri="{28A0092B-C50C-407E-A947-70E740481C1C}">
                <a14:useLocalDpi xmlns:a14="http://schemas.microsoft.com/office/drawing/2010/main" val="0"/>
              </a:ext>
            </a:extLst>
          </a:blip>
          <a:srcRect l="47590" t="6404" r="47762" b="85772"/>
          <a:stretch/>
        </p:blipFill>
        <p:spPr>
          <a:xfrm>
            <a:off x="7493797" y="1930707"/>
            <a:ext cx="728360" cy="490319"/>
          </a:xfrm>
          <a:prstGeom prst="rect">
            <a:avLst/>
          </a:prstGeom>
        </p:spPr>
      </p:pic>
      <p:pic>
        <p:nvPicPr>
          <p:cNvPr id="13314" name="Picture 2" descr="http://www.clipartqueen.com/image-files/cute-mouse-silhouett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22683" y="2697563"/>
            <a:ext cx="567604" cy="58856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740056" y="3808612"/>
            <a:ext cx="1159292" cy="307777"/>
          </a:xfrm>
          <a:prstGeom prst="rect">
            <a:avLst/>
          </a:prstGeom>
          <a:noFill/>
        </p:spPr>
        <p:txBody>
          <a:bodyPr wrap="none" rtlCol="0">
            <a:spAutoFit/>
          </a:bodyPr>
          <a:lstStyle/>
          <a:p>
            <a:r>
              <a:rPr lang="en-US" sz="1400" i="1" dirty="0" smtClean="0">
                <a:latin typeface="Times New Roman" panose="02020603050405020304" pitchFamily="18" charset="0"/>
                <a:cs typeface="Times New Roman" panose="02020603050405020304" pitchFamily="18" charset="0"/>
              </a:rPr>
              <a:t>tin(ABD/346)</a:t>
            </a:r>
            <a:endParaRPr lang="en-US" sz="1400" i="1"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385008" y="964893"/>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Core genotype partonomy addresses need to compare G2P data across sources that annotate to different levels  in a genotype</a:t>
            </a:r>
          </a:p>
        </p:txBody>
      </p:sp>
      <p:pic>
        <p:nvPicPr>
          <p:cNvPr id="9218" name="Picture 2" descr="C:\Users\brushm\AppData\Roaming\PixelMetrics\CaptureWiz\Temp\70.png"/>
          <p:cNvPicPr>
            <a:picLocks noChangeAspect="1" noChangeArrowheads="1"/>
          </p:cNvPicPr>
          <p:nvPr/>
        </p:nvPicPr>
        <p:blipFill rotWithShape="1">
          <a:blip r:embed="rId11">
            <a:extLst>
              <a:ext uri="{28A0092B-C50C-407E-A947-70E740481C1C}">
                <a14:useLocalDpi xmlns:a14="http://schemas.microsoft.com/office/drawing/2010/main" val="0"/>
              </a:ext>
            </a:extLst>
          </a:blip>
          <a:srcRect l="60421" b="1374"/>
          <a:stretch/>
        </p:blipFill>
        <p:spPr bwMode="auto">
          <a:xfrm>
            <a:off x="3090783" y="1962020"/>
            <a:ext cx="1612995" cy="466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2215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20"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3086987"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5388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165120"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090179"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Arc 24"/>
          <p:cNvSpPr/>
          <p:nvPr/>
        </p:nvSpPr>
        <p:spPr>
          <a:xfrm rot="11866787">
            <a:off x="3312631"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696200" y="1871881"/>
            <a:ext cx="728360" cy="490319"/>
          </a:xfrm>
          <a:prstGeom prst="rect">
            <a:avLst/>
          </a:prstGeom>
        </p:spPr>
      </p:pic>
      <p:sp>
        <p:nvSpPr>
          <p:cNvPr id="36" name="Rectangle 35"/>
          <p:cNvSpPr/>
          <p:nvPr/>
        </p:nvSpPr>
        <p:spPr>
          <a:xfrm>
            <a:off x="4763207" y="197545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4754885" y="310568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748469" y="41910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4717989" y="51816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4724400" y="6138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969815"/>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Property chains used to generate inferred phenotype associations</a:t>
            </a:r>
          </a:p>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to other parts of the genotype</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3900633"/>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602185"/>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653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15991</TotalTime>
  <Words>2917</Words>
  <Application>Microsoft Office PowerPoint</Application>
  <PresentationFormat>On-screen Show (4:3)</PresentationFormat>
  <Paragraphs>312</Paragraphs>
  <Slides>23</Slides>
  <Notes>22</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The Genotype Ontology</vt:lpstr>
      <vt:lpstr>GENO Overview</vt:lpstr>
      <vt:lpstr>GENO in Monarch</vt:lpstr>
      <vt:lpstr>PowerPoint Presentation</vt:lpstr>
      <vt:lpstr>PowerPoint Presentation</vt:lpstr>
      <vt:lpstr>Genotype Partonomy</vt:lpstr>
      <vt:lpstr>Genotype Modeling and Use Cases </vt:lpstr>
      <vt:lpstr>Primary Use Case: Phenotype Propagation</vt:lpstr>
      <vt:lpstr>Primary Use Case: Phenotype Propagation</vt:lpstr>
      <vt:lpstr>Primary Use Case: Phenotype Propagation</vt:lpstr>
      <vt:lpstr>Primary Use Case: Phenotype Propagation</vt:lpstr>
      <vt:lpstr>PowerPoint Presentation</vt:lpstr>
      <vt:lpstr>PowerPoint Presentation</vt:lpstr>
      <vt:lpstr>Gene Descriptions</vt:lpstr>
      <vt:lpstr>Transgenes</vt:lpstr>
      <vt:lpstr>Reified Associations</vt:lpstr>
      <vt:lpstr>Association ‘Qualifiers’</vt:lpstr>
      <vt:lpstr>Evidence and Provenance</vt:lpstr>
      <vt:lpstr>Workflow for and Documentation Ingesting GENO-Compliant Models</vt:lpstr>
      <vt:lpstr>PowerPoint Presentation</vt:lpstr>
      <vt:lpstr>PowerPoint Presentation</vt:lpstr>
      <vt:lpstr>PowerPoint Presentation</vt:lpstr>
      <vt:lpstr>Cmap Documentation Supports Different Users and Use Cases</vt:lpstr>
    </vt:vector>
  </TitlesOfParts>
  <Company>OHSU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Genotype Ontology</dc:title>
  <dc:creator>Matthew Brush</dc:creator>
  <cp:lastModifiedBy>Matthew Brush</cp:lastModifiedBy>
  <cp:revision>32</cp:revision>
  <dcterms:created xsi:type="dcterms:W3CDTF">2016-02-11T01:11:13Z</dcterms:created>
  <dcterms:modified xsi:type="dcterms:W3CDTF">2016-09-18T20:42:01Z</dcterms:modified>
</cp:coreProperties>
</file>